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61"/>
  </p:handoutMasterIdLst>
  <p:sldIdLst>
    <p:sldId id="448" r:id="rId2"/>
    <p:sldId id="449" r:id="rId3"/>
    <p:sldId id="263" r:id="rId4"/>
    <p:sldId id="256" r:id="rId5"/>
    <p:sldId id="454" r:id="rId6"/>
    <p:sldId id="455" r:id="rId7"/>
    <p:sldId id="348" r:id="rId8"/>
    <p:sldId id="368" r:id="rId9"/>
    <p:sldId id="450" r:id="rId10"/>
    <p:sldId id="369" r:id="rId11"/>
    <p:sldId id="456" r:id="rId12"/>
    <p:sldId id="451" r:id="rId13"/>
    <p:sldId id="452" r:id="rId14"/>
    <p:sldId id="453" r:id="rId15"/>
    <p:sldId id="370" r:id="rId16"/>
    <p:sldId id="457" r:id="rId17"/>
    <p:sldId id="351" r:id="rId18"/>
    <p:sldId id="352" r:id="rId19"/>
    <p:sldId id="354" r:id="rId20"/>
    <p:sldId id="356" r:id="rId21"/>
    <p:sldId id="355" r:id="rId22"/>
    <p:sldId id="357" r:id="rId23"/>
    <p:sldId id="358" r:id="rId24"/>
    <p:sldId id="350" r:id="rId25"/>
    <p:sldId id="582" r:id="rId26"/>
    <p:sldId id="584" r:id="rId27"/>
    <p:sldId id="459" r:id="rId28"/>
    <p:sldId id="460" r:id="rId29"/>
    <p:sldId id="257" r:id="rId30"/>
    <p:sldId id="276" r:id="rId31"/>
    <p:sldId id="268" r:id="rId32"/>
    <p:sldId id="389" r:id="rId33"/>
    <p:sldId id="390" r:id="rId34"/>
    <p:sldId id="461" r:id="rId35"/>
    <p:sldId id="583" r:id="rId36"/>
    <p:sldId id="269" r:id="rId37"/>
    <p:sldId id="458" r:id="rId38"/>
    <p:sldId id="386" r:id="rId39"/>
    <p:sldId id="385" r:id="rId40"/>
    <p:sldId id="387" r:id="rId41"/>
    <p:sldId id="274" r:id="rId42"/>
    <p:sldId id="462" r:id="rId43"/>
    <p:sldId id="270" r:id="rId44"/>
    <p:sldId id="353" r:id="rId45"/>
    <p:sldId id="391" r:id="rId46"/>
    <p:sldId id="279" r:id="rId47"/>
    <p:sldId id="478" r:id="rId48"/>
    <p:sldId id="282" r:id="rId49"/>
    <p:sldId id="283" r:id="rId50"/>
    <p:sldId id="286" r:id="rId51"/>
    <p:sldId id="288" r:id="rId52"/>
    <p:sldId id="290" r:id="rId53"/>
    <p:sldId id="492" r:id="rId54"/>
    <p:sldId id="509" r:id="rId55"/>
    <p:sldId id="498" r:id="rId56"/>
    <p:sldId id="499" r:id="rId57"/>
    <p:sldId id="500" r:id="rId58"/>
    <p:sldId id="501" r:id="rId59"/>
    <p:sldId id="502" r:id="rId60"/>
    <p:sldId id="491" r:id="rId61"/>
    <p:sldId id="394" r:id="rId62"/>
    <p:sldId id="496" r:id="rId63"/>
    <p:sldId id="508" r:id="rId64"/>
    <p:sldId id="395" r:id="rId65"/>
    <p:sldId id="412" r:id="rId66"/>
    <p:sldId id="414" r:id="rId67"/>
    <p:sldId id="413" r:id="rId68"/>
    <p:sldId id="406" r:id="rId69"/>
    <p:sldId id="475" r:id="rId70"/>
    <p:sldId id="476" r:id="rId71"/>
    <p:sldId id="512" r:id="rId72"/>
    <p:sldId id="479" r:id="rId73"/>
    <p:sldId id="480" r:id="rId74"/>
    <p:sldId id="481" r:id="rId75"/>
    <p:sldId id="482" r:id="rId76"/>
    <p:sldId id="483" r:id="rId77"/>
    <p:sldId id="484" r:id="rId78"/>
    <p:sldId id="485" r:id="rId79"/>
    <p:sldId id="486" r:id="rId80"/>
    <p:sldId id="487" r:id="rId81"/>
    <p:sldId id="505" r:id="rId82"/>
    <p:sldId id="504" r:id="rId83"/>
    <p:sldId id="506" r:id="rId84"/>
    <p:sldId id="503" r:id="rId85"/>
    <p:sldId id="510" r:id="rId86"/>
    <p:sldId id="497" r:id="rId87"/>
    <p:sldId id="488" r:id="rId88"/>
    <p:sldId id="489" r:id="rId89"/>
    <p:sldId id="490" r:id="rId90"/>
    <p:sldId id="474" r:id="rId91"/>
    <p:sldId id="401" r:id="rId92"/>
    <p:sldId id="402" r:id="rId93"/>
    <p:sldId id="403" r:id="rId94"/>
    <p:sldId id="493" r:id="rId95"/>
    <p:sldId id="495" r:id="rId96"/>
    <p:sldId id="271" r:id="rId97"/>
    <p:sldId id="569" r:id="rId98"/>
    <p:sldId id="514" r:id="rId99"/>
    <p:sldId id="515" r:id="rId100"/>
    <p:sldId id="516" r:id="rId101"/>
    <p:sldId id="517" r:id="rId102"/>
    <p:sldId id="518" r:id="rId103"/>
    <p:sldId id="519" r:id="rId104"/>
    <p:sldId id="520" r:id="rId105"/>
    <p:sldId id="521" r:id="rId106"/>
    <p:sldId id="522" r:id="rId107"/>
    <p:sldId id="523" r:id="rId108"/>
    <p:sldId id="524" r:id="rId109"/>
    <p:sldId id="525" r:id="rId110"/>
    <p:sldId id="526" r:id="rId111"/>
    <p:sldId id="527" r:id="rId112"/>
    <p:sldId id="528" r:id="rId113"/>
    <p:sldId id="571" r:id="rId114"/>
    <p:sldId id="529" r:id="rId115"/>
    <p:sldId id="530" r:id="rId116"/>
    <p:sldId id="531" r:id="rId117"/>
    <p:sldId id="532" r:id="rId118"/>
    <p:sldId id="533" r:id="rId119"/>
    <p:sldId id="534" r:id="rId120"/>
    <p:sldId id="535" r:id="rId121"/>
    <p:sldId id="536" r:id="rId122"/>
    <p:sldId id="537" r:id="rId123"/>
    <p:sldId id="538" r:id="rId124"/>
    <p:sldId id="578" r:id="rId125"/>
    <p:sldId id="539" r:id="rId126"/>
    <p:sldId id="540" r:id="rId127"/>
    <p:sldId id="541" r:id="rId128"/>
    <p:sldId id="542" r:id="rId129"/>
    <p:sldId id="543" r:id="rId130"/>
    <p:sldId id="544" r:id="rId131"/>
    <p:sldId id="545" r:id="rId132"/>
    <p:sldId id="546" r:id="rId133"/>
    <p:sldId id="547" r:id="rId134"/>
    <p:sldId id="548" r:id="rId135"/>
    <p:sldId id="574" r:id="rId136"/>
    <p:sldId id="549" r:id="rId137"/>
    <p:sldId id="550" r:id="rId138"/>
    <p:sldId id="551" r:id="rId139"/>
    <p:sldId id="552" r:id="rId140"/>
    <p:sldId id="553" r:id="rId141"/>
    <p:sldId id="554" r:id="rId142"/>
    <p:sldId id="555" r:id="rId143"/>
    <p:sldId id="556" r:id="rId144"/>
    <p:sldId id="557" r:id="rId145"/>
    <p:sldId id="558" r:id="rId146"/>
    <p:sldId id="579" r:id="rId147"/>
    <p:sldId id="559" r:id="rId148"/>
    <p:sldId id="560" r:id="rId149"/>
    <p:sldId id="561" r:id="rId150"/>
    <p:sldId id="562" r:id="rId151"/>
    <p:sldId id="563" r:id="rId152"/>
    <p:sldId id="564" r:id="rId153"/>
    <p:sldId id="565" r:id="rId154"/>
    <p:sldId id="566" r:id="rId155"/>
    <p:sldId id="570" r:id="rId156"/>
    <p:sldId id="572" r:id="rId157"/>
    <p:sldId id="573" r:id="rId158"/>
    <p:sldId id="580" r:id="rId159"/>
    <p:sldId id="581" r:id="rId160"/>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501" autoAdjust="0"/>
  </p:normalViewPr>
  <p:slideViewPr>
    <p:cSldViewPr>
      <p:cViewPr varScale="1">
        <p:scale>
          <a:sx n="75" d="100"/>
          <a:sy n="75" d="100"/>
        </p:scale>
        <p:origin x="1176"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BA529DF7-DDA9-469F-A6E3-51576FE7C64D}" type="datetimeFigureOut">
              <a:rPr lang="en-US" smtClean="0"/>
              <a:t>12/20/2018</a:t>
            </a:fld>
            <a:endParaRPr lang="en-US"/>
          </a:p>
        </p:txBody>
      </p:sp>
      <p:sp>
        <p:nvSpPr>
          <p:cNvPr id="4" name="Footer Placeholder 3"/>
          <p:cNvSpPr>
            <a:spLocks noGrp="1"/>
          </p:cNvSpPr>
          <p:nvPr>
            <p:ph type="ftr" sz="quarter" idx="2"/>
          </p:nvPr>
        </p:nvSpPr>
        <p:spPr>
          <a:xfrm>
            <a:off x="0" y="88058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05863"/>
            <a:ext cx="3027363" cy="465137"/>
          </a:xfrm>
          <a:prstGeom prst="rect">
            <a:avLst/>
          </a:prstGeom>
        </p:spPr>
        <p:txBody>
          <a:bodyPr vert="horz" lIns="91440" tIns="45720" rIns="91440" bIns="45720" rtlCol="0" anchor="b"/>
          <a:lstStyle>
            <a:lvl1pPr algn="r">
              <a:defRPr sz="1200"/>
            </a:lvl1pPr>
          </a:lstStyle>
          <a:p>
            <a:fld id="{D98EC462-EB2A-4743-B6BA-105AFCB049EB}" type="slidenum">
              <a:rPr lang="en-US" smtClean="0"/>
              <a:t>‹#›</a:t>
            </a:fld>
            <a:endParaRPr lang="en-US"/>
          </a:p>
        </p:txBody>
      </p:sp>
    </p:spTree>
    <p:extLst>
      <p:ext uri="{BB962C8B-B14F-4D97-AF65-F5344CB8AC3E}">
        <p14:creationId xmlns:p14="http://schemas.microsoft.com/office/powerpoint/2010/main" val="16934421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26831D-1F9A-4A16-A60E-61BC6EAB4480}"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92945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6831D-1F9A-4A16-A60E-61BC6EAB4480}"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390347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6831D-1F9A-4A16-A60E-61BC6EAB4480}"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4211768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062F42CE-6CD1-4465-A900-00A43B0B8EB2}"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582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6831D-1F9A-4A16-A60E-61BC6EAB4480}"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143906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26831D-1F9A-4A16-A60E-61BC6EAB4480}"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281997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26831D-1F9A-4A16-A60E-61BC6EAB4480}" type="datetimeFigureOut">
              <a:rPr lang="en-US" smtClean="0"/>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267106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26831D-1F9A-4A16-A60E-61BC6EAB4480}" type="datetimeFigureOut">
              <a:rPr lang="en-US" smtClean="0"/>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145326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26831D-1F9A-4A16-A60E-61BC6EAB4480}" type="datetimeFigureOut">
              <a:rPr lang="en-US" smtClean="0"/>
              <a:t>12/20/2018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168340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6831D-1F9A-4A16-A60E-61BC6EAB4480}" type="datetimeFigureOut">
              <a:rPr lang="en-US" smtClean="0"/>
              <a:t>12/20/2018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356846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26831D-1F9A-4A16-A60E-61BC6EAB4480}" type="datetimeFigureOut">
              <a:rPr lang="en-US" smtClean="0"/>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2128406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26831D-1F9A-4A16-A60E-61BC6EAB4480}" type="datetimeFigureOut">
              <a:rPr lang="en-US" smtClean="0"/>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B306C-4755-49E4-B38A-C8292F0C8535}" type="slidenum">
              <a:rPr lang="en-US" smtClean="0"/>
              <a:t>‹#›</a:t>
            </a:fld>
            <a:endParaRPr lang="en-US"/>
          </a:p>
        </p:txBody>
      </p:sp>
    </p:spTree>
    <p:extLst>
      <p:ext uri="{BB962C8B-B14F-4D97-AF65-F5344CB8AC3E}">
        <p14:creationId xmlns:p14="http://schemas.microsoft.com/office/powerpoint/2010/main" val="75974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6831D-1F9A-4A16-A60E-61BC6EAB4480}" type="datetimeFigureOut">
              <a:rPr lang="en-US" smtClean="0"/>
              <a:t>12/20/2018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B306C-4755-49E4-B38A-C8292F0C8535}" type="slidenum">
              <a:rPr lang="en-US" smtClean="0"/>
              <a:t>‹#›</a:t>
            </a:fld>
            <a:endParaRPr lang="en-US"/>
          </a:p>
        </p:txBody>
      </p:sp>
    </p:spTree>
    <p:extLst>
      <p:ext uri="{BB962C8B-B14F-4D97-AF65-F5344CB8AC3E}">
        <p14:creationId xmlns:p14="http://schemas.microsoft.com/office/powerpoint/2010/main" val="98903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youtube.com/watch?v=8fg_rRLZGBw" TargetMode="Externa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1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1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15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6.xml"/><Relationship Id="rId4" Type="http://schemas.openxmlformats.org/officeDocument/2006/relationships/hyperlink" Target="http://www.youtube.com/watch?v=rYMpvD-w8rU"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3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13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video.search.yahoo.com/search/video?fr=yfp-t&amp;p=wwi+youtube#id=4&amp;vid=3eb419975a2c10186193c67a8c5181e3&amp;action=click" TargetMode="External"/><Relationship Id="rId7" Type="http://schemas.openxmlformats.org/officeDocument/2006/relationships/hyperlink" Target="https://www.youtube.com/watch?v=sh-J4GSPgAM" TargetMode="External"/><Relationship Id="rId2" Type="http://schemas.openxmlformats.org/officeDocument/2006/relationships/hyperlink" Target="https://www.youtube.com/watch?v=fb432yvCxUI" TargetMode="External"/><Relationship Id="rId1" Type="http://schemas.openxmlformats.org/officeDocument/2006/relationships/slideLayout" Target="../slideLayouts/slideLayout2.xml"/><Relationship Id="rId6" Type="http://schemas.openxmlformats.org/officeDocument/2006/relationships/hyperlink" Target="https://www.youtube.com/watch?v=tWtETJ0Pt4g" TargetMode="External"/><Relationship Id="rId5" Type="http://schemas.openxmlformats.org/officeDocument/2006/relationships/hyperlink" Target="https://www.youtube.com/watch?v=WUlPNWDvk-c" TargetMode="External"/><Relationship Id="rId4" Type="http://schemas.openxmlformats.org/officeDocument/2006/relationships/hyperlink" Target="https://www.youtube.com/watch?v=6KHoVBK2EV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www.youtube.com/watch?v=G9iR0xJW-Fk" TargetMode="External"/><Relationship Id="rId4" Type="http://schemas.openxmlformats.org/officeDocument/2006/relationships/hyperlink" Target="https://www.youtube.com/watch?v=FvYIIuxh2kY"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bbc.co.uk/guides/z8sssbk"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0OVRWRi-Zj8" TargetMode="External"/><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hyperlink" Target="https://www.youtube.com/watch?v=P92guhd7d-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www.youtube.com/watch?v=PK-6QKc-r9o"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 Target="slide4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youtube.com/watch?v=8fg_rRLZGBw"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Friday, October 9, 2015</a:t>
            </a:r>
          </a:p>
        </p:txBody>
      </p:sp>
      <p:sp>
        <p:nvSpPr>
          <p:cNvPr id="3" name="Content Placeholder 2"/>
          <p:cNvSpPr>
            <a:spLocks noGrp="1"/>
          </p:cNvSpPr>
          <p:nvPr>
            <p:ph idx="1"/>
          </p:nvPr>
        </p:nvSpPr>
        <p:spPr/>
        <p:txBody>
          <a:bodyPr/>
          <a:lstStyle/>
          <a:p>
            <a:r>
              <a:rPr lang="en-US" dirty="0"/>
              <a:t>What are 3 reasons that countries go to war?</a:t>
            </a:r>
          </a:p>
        </p:txBody>
      </p:sp>
    </p:spTree>
    <p:extLst>
      <p:ext uri="{BB962C8B-B14F-4D97-AF65-F5344CB8AC3E}">
        <p14:creationId xmlns:p14="http://schemas.microsoft.com/office/powerpoint/2010/main" val="199927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854" y="0"/>
            <a:ext cx="9130145" cy="6868391"/>
          </a:xfrm>
        </p:spPr>
        <p:txBody>
          <a:bodyPr>
            <a:normAutofit/>
          </a:bodyPr>
          <a:lstStyle/>
          <a:p>
            <a:r>
              <a:rPr lang="en-US" sz="2800" b="1" u="sng" dirty="0"/>
              <a:t>Unification of the German St</a:t>
            </a:r>
            <a:r>
              <a:rPr lang="en-US" sz="2800" b="1" dirty="0"/>
              <a:t>ates</a:t>
            </a:r>
            <a:r>
              <a:rPr lang="en-US" sz="2800" b="1" dirty="0">
                <a:solidFill>
                  <a:schemeClr val="bg1">
                    <a:lumMod val="65000"/>
                  </a:schemeClr>
                </a:solidFill>
              </a:rPr>
              <a:t> </a:t>
            </a:r>
            <a:r>
              <a:rPr lang="en-US" sz="2400" b="1" dirty="0">
                <a:solidFill>
                  <a:schemeClr val="bg1">
                    <a:lumMod val="65000"/>
                  </a:schemeClr>
                </a:solidFill>
              </a:rPr>
              <a:t>(1862 to1871) </a:t>
            </a:r>
            <a:r>
              <a:rPr lang="en-US" sz="2800" b="1" dirty="0"/>
              <a:t>resulted in:</a:t>
            </a:r>
          </a:p>
          <a:p>
            <a:pPr marL="971550" lvl="1" indent="-514350">
              <a:buFont typeface="+mj-lt"/>
              <a:buAutoNum type="arabicPeriod"/>
            </a:pPr>
            <a:r>
              <a:rPr lang="en-US" b="1" dirty="0"/>
              <a:t>German nationalism (pride) increased, </a:t>
            </a:r>
            <a:r>
              <a:rPr lang="en-US" sz="2400" dirty="0">
                <a:solidFill>
                  <a:schemeClr val="bg1">
                    <a:lumMod val="65000"/>
                  </a:schemeClr>
                </a:solidFill>
              </a:rPr>
              <a:t>this</a:t>
            </a:r>
            <a:r>
              <a:rPr lang="en-US" sz="2400" b="1" dirty="0">
                <a:solidFill>
                  <a:schemeClr val="bg1">
                    <a:lumMod val="65000"/>
                  </a:schemeClr>
                </a:solidFill>
              </a:rPr>
              <a:t> </a:t>
            </a:r>
            <a:r>
              <a:rPr lang="en-US" sz="2400" dirty="0">
                <a:solidFill>
                  <a:schemeClr val="bg1">
                    <a:lumMod val="65000"/>
                  </a:schemeClr>
                </a:solidFill>
              </a:rPr>
              <a:t>caused unification of the German people, as did the feeling of superiority to other ethnic groups. </a:t>
            </a:r>
          </a:p>
          <a:p>
            <a:pPr marL="971550" lvl="1" indent="-514350">
              <a:buFont typeface="+mj-lt"/>
              <a:buAutoNum type="arabicPeriod"/>
            </a:pPr>
            <a:r>
              <a:rPr lang="en-US" b="1" dirty="0"/>
              <a:t>Germans worked together.  </a:t>
            </a:r>
            <a:r>
              <a:rPr lang="en-US" sz="2400" dirty="0">
                <a:solidFill>
                  <a:schemeClr val="bg1">
                    <a:lumMod val="65000"/>
                  </a:schemeClr>
                </a:solidFill>
              </a:rPr>
              <a:t>Unification showed the people that in order to industrialize and make profits, as well as becoming a world power, the German states would have to stick together and support each other. </a:t>
            </a:r>
            <a:endParaRPr lang="en-US" sz="2400" b="1" dirty="0">
              <a:solidFill>
                <a:schemeClr val="bg1">
                  <a:lumMod val="65000"/>
                </a:schemeClr>
              </a:solidFill>
            </a:endParaRPr>
          </a:p>
          <a:p>
            <a:pPr marL="971550" lvl="1" indent="-514350">
              <a:buFont typeface="+mj-lt"/>
              <a:buAutoNum type="arabicPeriod"/>
            </a:pPr>
            <a:r>
              <a:rPr lang="en-US" sz="2800" b="1" u="sng" dirty="0"/>
              <a:t>Franco-Prussian War 1870 </a:t>
            </a:r>
            <a:r>
              <a:rPr lang="en-US" sz="2800" b="1" dirty="0"/>
              <a:t>– Germany defeated France, took their land which was rich in raw materials </a:t>
            </a:r>
            <a:r>
              <a:rPr lang="en-US" sz="2800" dirty="0">
                <a:solidFill>
                  <a:schemeClr val="bg1">
                    <a:lumMod val="65000"/>
                  </a:schemeClr>
                </a:solidFill>
              </a:rPr>
              <a:t>(steel and coal).</a:t>
            </a:r>
            <a:endParaRPr lang="en-US" b="1" dirty="0"/>
          </a:p>
          <a:p>
            <a:pPr marL="971550" lvl="1" indent="-514350">
              <a:buFont typeface="+mj-lt"/>
              <a:buAutoNum type="arabicPeriod"/>
            </a:pPr>
            <a:r>
              <a:rPr lang="en-US" b="1" dirty="0"/>
              <a:t>German Empire became a world power. </a:t>
            </a:r>
            <a:r>
              <a:rPr lang="en-US" sz="2400" dirty="0">
                <a:solidFill>
                  <a:schemeClr val="bg1">
                    <a:lumMod val="65000"/>
                  </a:schemeClr>
                </a:solidFill>
              </a:rPr>
              <a:t>January 18, 1871, Otto von Bismarck officially proclaimed the German Empire. </a:t>
            </a:r>
          </a:p>
          <a:p>
            <a:endParaRPr lang="en-US" sz="2400" dirty="0"/>
          </a:p>
          <a:p>
            <a:endParaRPr lang="en-US" sz="2400" dirty="0"/>
          </a:p>
        </p:txBody>
      </p:sp>
    </p:spTree>
    <p:extLst>
      <p:ext uri="{BB962C8B-B14F-4D97-AF65-F5344CB8AC3E}">
        <p14:creationId xmlns:p14="http://schemas.microsoft.com/office/powerpoint/2010/main" val="40973755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9" r="1752"/>
          <a:stretch/>
        </p:blipFill>
        <p:spPr bwMode="auto">
          <a:xfrm>
            <a:off x="-1" y="228600"/>
            <a:ext cx="9143999" cy="631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sosceles Triangle 3"/>
          <p:cNvSpPr/>
          <p:nvPr/>
        </p:nvSpPr>
        <p:spPr>
          <a:xfrm>
            <a:off x="2151412" y="2537752"/>
            <a:ext cx="257793" cy="28164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4114800" y="2133599"/>
            <a:ext cx="286987" cy="36248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914400" y="2007298"/>
            <a:ext cx="340673" cy="33609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3318162" y="3434834"/>
            <a:ext cx="304800" cy="2989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5334000" y="4419600"/>
            <a:ext cx="30480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7772400" y="1828800"/>
            <a:ext cx="30480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2320585" y="2726768"/>
            <a:ext cx="210787" cy="25295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093025" y="2857500"/>
            <a:ext cx="227560" cy="2608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2379466" y="2865417"/>
            <a:ext cx="270261" cy="28283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8457" y="2749034"/>
            <a:ext cx="1073232" cy="369332"/>
          </a:xfrm>
          <a:prstGeom prst="rect">
            <a:avLst/>
          </a:prstGeom>
          <a:noFill/>
        </p:spPr>
        <p:txBody>
          <a:bodyPr wrap="square" rtlCol="0">
            <a:spAutoFit/>
          </a:bodyPr>
          <a:lstStyle/>
          <a:p>
            <a:r>
              <a:rPr lang="en-US" b="1" dirty="0"/>
              <a:t>Marne</a:t>
            </a:r>
          </a:p>
        </p:txBody>
      </p:sp>
      <p:cxnSp>
        <p:nvCxnSpPr>
          <p:cNvPr id="16" name="Straight Arrow Connector 15"/>
          <p:cNvCxnSpPr>
            <a:endCxn id="13" idx="1"/>
          </p:cNvCxnSpPr>
          <p:nvPr/>
        </p:nvCxnSpPr>
        <p:spPr>
          <a:xfrm>
            <a:off x="1524000" y="2979718"/>
            <a:ext cx="625915" cy="82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98572" y="2496085"/>
            <a:ext cx="703013" cy="369332"/>
          </a:xfrm>
          <a:prstGeom prst="rect">
            <a:avLst/>
          </a:prstGeom>
        </p:spPr>
        <p:txBody>
          <a:bodyPr wrap="none">
            <a:spAutoFit/>
          </a:bodyPr>
          <a:lstStyle/>
          <a:p>
            <a:r>
              <a:rPr lang="en-US" b="1" dirty="0"/>
              <a:t>Ypres</a:t>
            </a:r>
            <a:endParaRPr lang="en-US" dirty="0"/>
          </a:p>
        </p:txBody>
      </p:sp>
      <p:cxnSp>
        <p:nvCxnSpPr>
          <p:cNvPr id="20" name="Straight Arrow Connector 19"/>
          <p:cNvCxnSpPr/>
          <p:nvPr/>
        </p:nvCxnSpPr>
        <p:spPr>
          <a:xfrm flipV="1">
            <a:off x="1791689" y="2705101"/>
            <a:ext cx="465116" cy="39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02723" y="3033696"/>
            <a:ext cx="0" cy="4936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77747" y="3434834"/>
            <a:ext cx="873701" cy="369332"/>
          </a:xfrm>
          <a:prstGeom prst="rect">
            <a:avLst/>
          </a:prstGeom>
        </p:spPr>
        <p:txBody>
          <a:bodyPr wrap="none">
            <a:spAutoFit/>
          </a:bodyPr>
          <a:lstStyle/>
          <a:p>
            <a:r>
              <a:rPr lang="en-US" b="1" dirty="0"/>
              <a:t>Verdun</a:t>
            </a:r>
            <a:endParaRPr lang="en-US" dirty="0"/>
          </a:p>
        </p:txBody>
      </p:sp>
      <p:sp>
        <p:nvSpPr>
          <p:cNvPr id="27" name="Rectangle 26"/>
          <p:cNvSpPr/>
          <p:nvPr/>
        </p:nvSpPr>
        <p:spPr>
          <a:xfrm>
            <a:off x="1866775" y="2007298"/>
            <a:ext cx="907621" cy="369332"/>
          </a:xfrm>
          <a:prstGeom prst="rect">
            <a:avLst/>
          </a:prstGeom>
        </p:spPr>
        <p:txBody>
          <a:bodyPr wrap="none">
            <a:spAutoFit/>
          </a:bodyPr>
          <a:lstStyle/>
          <a:p>
            <a:r>
              <a:rPr lang="en-US" b="1" dirty="0"/>
              <a:t>Somme</a:t>
            </a:r>
            <a:endParaRPr lang="en-US" dirty="0"/>
          </a:p>
        </p:txBody>
      </p:sp>
      <p:cxnSp>
        <p:nvCxnSpPr>
          <p:cNvPr id="29" name="Straight Arrow Connector 28"/>
          <p:cNvCxnSpPr/>
          <p:nvPr/>
        </p:nvCxnSpPr>
        <p:spPr>
          <a:xfrm>
            <a:off x="2409206" y="2343397"/>
            <a:ext cx="0" cy="5220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85" name="Rectangle 16384"/>
          <p:cNvSpPr/>
          <p:nvPr/>
        </p:nvSpPr>
        <p:spPr>
          <a:xfrm>
            <a:off x="1866775" y="2057400"/>
            <a:ext cx="907621" cy="285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 y="2200399"/>
            <a:ext cx="1019793" cy="337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58318" y="4724400"/>
            <a:ext cx="1675882"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098571" y="2537752"/>
            <a:ext cx="718376" cy="2816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44761" y="2819400"/>
            <a:ext cx="907621" cy="285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20263" y="3503716"/>
            <a:ext cx="907621" cy="285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210321" y="1885208"/>
            <a:ext cx="907621" cy="4581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470562" y="3590801"/>
            <a:ext cx="907621" cy="3715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4419598" y="3789713"/>
            <a:ext cx="304800" cy="2989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4073383" y="3968884"/>
            <a:ext cx="304800" cy="2989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4260566" y="4030793"/>
            <a:ext cx="304800" cy="2989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4470883" y="3961019"/>
            <a:ext cx="304800" cy="29896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111090" y="4575732"/>
            <a:ext cx="927510" cy="446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51191" y="4496100"/>
            <a:ext cx="1123140" cy="523220"/>
          </a:xfrm>
          <a:prstGeom prst="rect">
            <a:avLst/>
          </a:prstGeom>
        </p:spPr>
        <p:txBody>
          <a:bodyPr wrap="square">
            <a:spAutoFit/>
          </a:bodyPr>
          <a:lstStyle/>
          <a:p>
            <a:r>
              <a:rPr lang="en-US" sz="1400" b="1" dirty="0"/>
              <a:t>Serbian</a:t>
            </a:r>
          </a:p>
          <a:p>
            <a:r>
              <a:rPr lang="en-US" sz="1400" b="1" dirty="0"/>
              <a:t>Campaign</a:t>
            </a:r>
            <a:endParaRPr lang="en-US" sz="1400" dirty="0"/>
          </a:p>
        </p:txBody>
      </p:sp>
      <p:cxnSp>
        <p:nvCxnSpPr>
          <p:cNvPr id="42" name="Straight Arrow Connector 41"/>
          <p:cNvCxnSpPr>
            <a:endCxn id="31" idx="5"/>
          </p:cNvCxnSpPr>
          <p:nvPr/>
        </p:nvCxnSpPr>
        <p:spPr>
          <a:xfrm flipV="1">
            <a:off x="4031968" y="4180276"/>
            <a:ext cx="457198" cy="3905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401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74976"/>
            <a:ext cx="5010912" cy="4383024"/>
          </a:xfrm>
        </p:spPr>
        <p:txBody>
          <a:bodyPr/>
          <a:lstStyle/>
          <a:p>
            <a:r>
              <a:rPr lang="en-US" sz="2800" b="1" dirty="0"/>
              <a:t>A/H invaded Serbia July 1914</a:t>
            </a:r>
          </a:p>
          <a:p>
            <a:r>
              <a:rPr lang="en-US" sz="2400" dirty="0">
                <a:solidFill>
                  <a:schemeClr val="bg1">
                    <a:lumMod val="65000"/>
                  </a:schemeClr>
                </a:solidFill>
              </a:rPr>
              <a:t>Fighting lasted for 4 </a:t>
            </a:r>
            <a:r>
              <a:rPr lang="en-US" sz="2400" dirty="0" err="1">
                <a:solidFill>
                  <a:schemeClr val="bg1">
                    <a:lumMod val="65000"/>
                  </a:schemeClr>
                </a:solidFill>
              </a:rPr>
              <a:t>yrs</a:t>
            </a:r>
            <a:r>
              <a:rPr lang="en-US" sz="2400" dirty="0">
                <a:solidFill>
                  <a:schemeClr val="bg1">
                    <a:lumMod val="65000"/>
                  </a:schemeClr>
                </a:solidFill>
              </a:rPr>
              <a:t> until the war's end Nov 1918.</a:t>
            </a:r>
          </a:p>
          <a:p>
            <a:r>
              <a:rPr lang="en-US" sz="2800" b="1" dirty="0"/>
              <a:t>630,000+ total soldiers died.</a:t>
            </a:r>
          </a:p>
          <a:p>
            <a:r>
              <a:rPr lang="en-US" sz="2400" dirty="0">
                <a:solidFill>
                  <a:schemeClr val="bg1">
                    <a:lumMod val="65000"/>
                  </a:schemeClr>
                </a:solidFill>
              </a:rPr>
              <a:t>France, Russia, UK helped Serbia</a:t>
            </a:r>
          </a:p>
          <a:p>
            <a:r>
              <a:rPr lang="en-US" sz="2400" dirty="0">
                <a:solidFill>
                  <a:schemeClr val="bg1">
                    <a:lumMod val="65000"/>
                  </a:schemeClr>
                </a:solidFill>
              </a:rPr>
              <a:t>Germany and Bulgaria helped A/H</a:t>
            </a:r>
          </a:p>
          <a:p>
            <a:r>
              <a:rPr lang="en-US" sz="2800" b="1" dirty="0"/>
              <a:t>This 4 year battle was one of the bloodiest of WW1.</a:t>
            </a:r>
          </a:p>
          <a:p>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665" t="7319" r="10127" b="5067"/>
          <a:stretch/>
        </p:blipFill>
        <p:spPr bwMode="auto">
          <a:xfrm>
            <a:off x="5010912" y="2474976"/>
            <a:ext cx="4117848" cy="4352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p:cNvSpPr/>
          <p:nvPr/>
        </p:nvSpPr>
        <p:spPr>
          <a:xfrm>
            <a:off x="7848600" y="5410200"/>
            <a:ext cx="30480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987" y="5386387"/>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sosceles Triangle 7"/>
          <p:cNvSpPr/>
          <p:nvPr/>
        </p:nvSpPr>
        <p:spPr>
          <a:xfrm>
            <a:off x="7684293" y="5550693"/>
            <a:ext cx="304800" cy="304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6" y="5691186"/>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8001000" y="4898421"/>
            <a:ext cx="0" cy="4608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617523" y="4813363"/>
            <a:ext cx="207263"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254811" y="4898421"/>
            <a:ext cx="3048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74" y="1828800"/>
            <a:ext cx="8378426" cy="523220"/>
          </a:xfrm>
          <a:prstGeom prst="rect">
            <a:avLst/>
          </a:prstGeom>
        </p:spPr>
        <p:txBody>
          <a:bodyPr wrap="square">
            <a:spAutoFit/>
          </a:bodyPr>
          <a:lstStyle/>
          <a:p>
            <a:pPr lvl="0">
              <a:spcBef>
                <a:spcPct val="20000"/>
              </a:spcBef>
            </a:pPr>
            <a:r>
              <a:rPr lang="en-US" sz="2800" b="1" u="sng" dirty="0">
                <a:solidFill>
                  <a:prstClr val="black"/>
                </a:solidFill>
              </a:rPr>
              <a:t>1. Serbian Campaign (On/off  July 1914-Nov 1918)</a:t>
            </a:r>
          </a:p>
        </p:txBody>
      </p:sp>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7650" t="68202" r="13981" b="14139"/>
          <a:stretch/>
        </p:blipFill>
        <p:spPr bwMode="auto">
          <a:xfrm>
            <a:off x="381000" y="76200"/>
            <a:ext cx="8317714" cy="157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9728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96" y="1079665"/>
            <a:ext cx="9129030" cy="4525963"/>
          </a:xfrm>
        </p:spPr>
        <p:txBody>
          <a:bodyPr>
            <a:normAutofit/>
          </a:bodyPr>
          <a:lstStyle/>
          <a:p>
            <a:pPr marL="0" indent="0">
              <a:buNone/>
            </a:pPr>
            <a:r>
              <a:rPr lang="en-US" sz="2800" b="1" u="sng" cap="all" dirty="0"/>
              <a:t>2. </a:t>
            </a:r>
            <a:r>
              <a:rPr lang="en-US" sz="2800" b="1" u="sng" dirty="0"/>
              <a:t>Battle of </a:t>
            </a:r>
            <a:r>
              <a:rPr lang="en-US" sz="2800" b="1" u="sng" dirty="0" err="1"/>
              <a:t>Tannenburg</a:t>
            </a:r>
            <a:r>
              <a:rPr lang="en-US" sz="2800" b="1" u="sng" dirty="0"/>
              <a:t> Aug, 1914</a:t>
            </a:r>
          </a:p>
          <a:p>
            <a:pPr lvl="1"/>
            <a:r>
              <a:rPr lang="en-US" b="1" dirty="0"/>
              <a:t>The Russians invaded East Prussia</a:t>
            </a:r>
          </a:p>
          <a:p>
            <a:pPr lvl="1"/>
            <a:r>
              <a:rPr lang="en-US" b="1" dirty="0"/>
              <a:t>The Germans decisively defeated the Russians</a:t>
            </a:r>
          </a:p>
          <a:p>
            <a:pPr lvl="1"/>
            <a:r>
              <a:rPr lang="en-US" sz="2400" dirty="0">
                <a:solidFill>
                  <a:schemeClr val="bg1">
                    <a:lumMod val="65000"/>
                  </a:schemeClr>
                </a:solidFill>
              </a:rPr>
              <a:t>Over 50,000 Russian soldiers were killed, 92,000 POW’s</a:t>
            </a:r>
          </a:p>
          <a:p>
            <a:pPr lvl="1"/>
            <a:r>
              <a:rPr lang="en-US" sz="2400" dirty="0">
                <a:solidFill>
                  <a:schemeClr val="bg1">
                    <a:lumMod val="65000"/>
                  </a:schemeClr>
                </a:solidFill>
              </a:rPr>
              <a:t>This was the most spectacular German victory of WW1, the destruction of the Russian 2</a:t>
            </a:r>
            <a:r>
              <a:rPr lang="en-US" sz="2400" baseline="30000" dirty="0">
                <a:solidFill>
                  <a:schemeClr val="bg1">
                    <a:lumMod val="65000"/>
                  </a:schemeClr>
                </a:solidFill>
              </a:rPr>
              <a:t>nd</a:t>
            </a:r>
            <a:r>
              <a:rPr lang="en-US" sz="2400" dirty="0">
                <a:solidFill>
                  <a:schemeClr val="bg1">
                    <a:lumMod val="65000"/>
                  </a:schemeClr>
                </a:solidFill>
              </a:rPr>
              <a:t> Army virtually ended Russia's invasion of East Prussia</a:t>
            </a:r>
          </a:p>
        </p:txBody>
      </p:sp>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9" t="-1469" r="-269" b="1469"/>
          <a:stretch/>
        </p:blipFill>
        <p:spPr bwMode="auto">
          <a:xfrm>
            <a:off x="11875" y="4619044"/>
            <a:ext cx="4255325" cy="220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416" t="22107" r="37013" b="32584"/>
          <a:stretch/>
        </p:blipFill>
        <p:spPr bwMode="auto">
          <a:xfrm>
            <a:off x="4431492" y="3810000"/>
            <a:ext cx="4677872" cy="301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7696200" y="3879273"/>
            <a:ext cx="1025731"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553200" y="4533900"/>
            <a:ext cx="838201"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31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7890" t="72811" r="12128" b="10143"/>
          <a:stretch/>
        </p:blipFill>
        <p:spPr bwMode="auto">
          <a:xfrm>
            <a:off x="-5938" y="-4387"/>
            <a:ext cx="9097489" cy="107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3119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3687763"/>
          </a:xfrm>
        </p:spPr>
        <p:txBody>
          <a:bodyPr>
            <a:normAutofit/>
          </a:bodyPr>
          <a:lstStyle/>
          <a:p>
            <a:r>
              <a:rPr lang="en-US" sz="2800" b="1" dirty="0"/>
              <a:t>Germans advanced through Belgium and France, headed to Paris</a:t>
            </a:r>
          </a:p>
          <a:p>
            <a:pPr marL="0" indent="0">
              <a:buNone/>
            </a:pPr>
            <a:r>
              <a:rPr lang="en-US" sz="2800" b="1" u="sng" dirty="0"/>
              <a:t>3. Battle of Marne (Sep 1914):</a:t>
            </a:r>
          </a:p>
          <a:p>
            <a:pPr lvl="1"/>
            <a:r>
              <a:rPr lang="en-US" b="1" dirty="0"/>
              <a:t>Allied victory </a:t>
            </a:r>
            <a:r>
              <a:rPr lang="en-US" dirty="0">
                <a:solidFill>
                  <a:schemeClr val="bg1">
                    <a:lumMod val="65000"/>
                  </a:schemeClr>
                </a:solidFill>
              </a:rPr>
              <a:t>(39 French div 6 British div) </a:t>
            </a:r>
          </a:p>
          <a:p>
            <a:pPr lvl="1"/>
            <a:r>
              <a:rPr lang="en-US" b="1" dirty="0"/>
              <a:t>They</a:t>
            </a:r>
            <a:r>
              <a:rPr lang="en-US" b="1" dirty="0">
                <a:solidFill>
                  <a:schemeClr val="bg1">
                    <a:lumMod val="65000"/>
                  </a:schemeClr>
                </a:solidFill>
              </a:rPr>
              <a:t> </a:t>
            </a:r>
            <a:r>
              <a:rPr lang="en-US" b="1" dirty="0"/>
              <a:t>stopped the German advance on Paris.</a:t>
            </a:r>
          </a:p>
        </p:txBody>
      </p:sp>
      <p:pic>
        <p:nvPicPr>
          <p:cNvPr id="4" name="Picture 3"/>
          <p:cNvPicPr>
            <a:picLocks noChangeAspect="1"/>
          </p:cNvPicPr>
          <p:nvPr/>
        </p:nvPicPr>
        <p:blipFill>
          <a:blip r:embed="rId2"/>
          <a:stretch>
            <a:fillRect/>
          </a:stretch>
        </p:blipFill>
        <p:spPr>
          <a:xfrm>
            <a:off x="4191000" y="3429000"/>
            <a:ext cx="4686300" cy="3061716"/>
          </a:xfrm>
          <a:prstGeom prst="rect">
            <a:avLst/>
          </a:prstGeom>
        </p:spPr>
      </p:pic>
      <p:pic>
        <p:nvPicPr>
          <p:cNvPr id="5" name="Picture 4"/>
          <p:cNvPicPr>
            <a:picLocks noChangeAspect="1"/>
          </p:cNvPicPr>
          <p:nvPr/>
        </p:nvPicPr>
        <p:blipFill>
          <a:blip r:embed="rId3"/>
          <a:stretch>
            <a:fillRect/>
          </a:stretch>
        </p:blipFill>
        <p:spPr>
          <a:xfrm>
            <a:off x="304801" y="3505200"/>
            <a:ext cx="3464812" cy="3338818"/>
          </a:xfrm>
          <a:prstGeom prst="rect">
            <a:avLst/>
          </a:prstGeom>
        </p:spPr>
      </p:pic>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906" t="73297" r="12230" b="9937"/>
          <a:stretch/>
        </p:blipFill>
        <p:spPr bwMode="auto">
          <a:xfrm>
            <a:off x="1066800" y="10391"/>
            <a:ext cx="6553200" cy="114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8954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81200"/>
            <a:ext cx="8229600" cy="762000"/>
          </a:xfrm>
        </p:spPr>
        <p:txBody>
          <a:bodyPr>
            <a:noAutofit/>
          </a:bodyPr>
          <a:lstStyle/>
          <a:p>
            <a:r>
              <a:rPr lang="en-US" sz="3200" b="1" dirty="0">
                <a:solidFill>
                  <a:schemeClr val="bg1">
                    <a:lumMod val="65000"/>
                  </a:schemeClr>
                </a:solidFill>
              </a:rPr>
              <a:t/>
            </a:r>
            <a:br>
              <a:rPr lang="en-US" sz="3200" b="1" dirty="0">
                <a:solidFill>
                  <a:schemeClr val="bg1">
                    <a:lumMod val="65000"/>
                  </a:schemeClr>
                </a:solidFill>
              </a:rPr>
            </a:br>
            <a:endParaRPr lang="en-US" sz="3200" dirty="0">
              <a:solidFill>
                <a:schemeClr val="bg1">
                  <a:lumMod val="65000"/>
                </a:schemeClr>
              </a:solidFill>
            </a:endParaRPr>
          </a:p>
        </p:txBody>
      </p:sp>
      <p:sp>
        <p:nvSpPr>
          <p:cNvPr id="3" name="Content Placeholder 2"/>
          <p:cNvSpPr>
            <a:spLocks noGrp="1"/>
          </p:cNvSpPr>
          <p:nvPr>
            <p:ph idx="1"/>
          </p:nvPr>
        </p:nvSpPr>
        <p:spPr>
          <a:xfrm>
            <a:off x="0" y="905023"/>
            <a:ext cx="9144000" cy="3886200"/>
          </a:xfrm>
        </p:spPr>
        <p:txBody>
          <a:bodyPr>
            <a:noAutofit/>
          </a:bodyPr>
          <a:lstStyle/>
          <a:p>
            <a:r>
              <a:rPr lang="en-US" sz="2800" b="1" dirty="0"/>
              <a:t>4. – </a:t>
            </a:r>
            <a:r>
              <a:rPr lang="en-US" sz="2800" b="1" u="sng" dirty="0"/>
              <a:t>First Battles of Ypres </a:t>
            </a:r>
            <a:r>
              <a:rPr lang="en-US" sz="2800" u="sng" dirty="0">
                <a:solidFill>
                  <a:schemeClr val="bg1">
                    <a:lumMod val="65000"/>
                  </a:schemeClr>
                </a:solidFill>
              </a:rPr>
              <a:t>(E-press)</a:t>
            </a:r>
            <a:r>
              <a:rPr lang="en-US" sz="2800" b="1" u="sng" dirty="0"/>
              <a:t>Oct 1914</a:t>
            </a:r>
            <a:endParaRPr lang="en-US" sz="2800" b="1" dirty="0"/>
          </a:p>
          <a:p>
            <a:pPr lvl="1"/>
            <a:r>
              <a:rPr lang="en-US" b="1" dirty="0"/>
              <a:t>The Allies stopped Germany at Marne</a:t>
            </a:r>
          </a:p>
          <a:p>
            <a:pPr lvl="1"/>
            <a:r>
              <a:rPr lang="en-US" b="1" dirty="0"/>
              <a:t>Germany went north to go around the Allies.</a:t>
            </a:r>
          </a:p>
          <a:p>
            <a:pPr lvl="1"/>
            <a:r>
              <a:rPr lang="en-US" b="1" dirty="0"/>
              <a:t>The Allies chased them, the result was indecisive</a:t>
            </a:r>
          </a:p>
          <a:p>
            <a:pPr lvl="1"/>
            <a:endParaRPr lang="en-US" sz="2400" b="1" u="sng"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96" t="72000" r="12230" b="10081"/>
          <a:stretch/>
        </p:blipFill>
        <p:spPr bwMode="auto">
          <a:xfrm>
            <a:off x="1524000" y="0"/>
            <a:ext cx="6791802" cy="88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677" t="28517" r="54440" b="45947"/>
          <a:stretch/>
        </p:blipFill>
        <p:spPr bwMode="auto">
          <a:xfrm>
            <a:off x="4125794" y="2891667"/>
            <a:ext cx="5018206" cy="393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444" t="44018" r="63533" b="52248"/>
          <a:stretch/>
        </p:blipFill>
        <p:spPr bwMode="auto">
          <a:xfrm>
            <a:off x="7080220" y="5016360"/>
            <a:ext cx="577453" cy="54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6634897" y="4225636"/>
            <a:ext cx="353785" cy="314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03328" y="4476527"/>
            <a:ext cx="353785" cy="314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132032" y="4701664"/>
            <a:ext cx="353785" cy="314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458265" y="4281079"/>
            <a:ext cx="353785" cy="390896"/>
          </a:xfrm>
          <a:prstGeom prst="ellipse">
            <a:avLst/>
          </a:pr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23" idx="1"/>
          </p:cNvCxnSpPr>
          <p:nvPr/>
        </p:nvCxnSpPr>
        <p:spPr>
          <a:xfrm flipH="1" flipV="1">
            <a:off x="7057423" y="3755102"/>
            <a:ext cx="243390" cy="31136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7249002" y="4009218"/>
            <a:ext cx="353785" cy="390896"/>
          </a:xfrm>
          <a:prstGeom prst="ellipse">
            <a:avLst/>
          </a:pr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6965869" y="3755102"/>
            <a:ext cx="62541" cy="714653"/>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6629400" y="3733800"/>
            <a:ext cx="304800" cy="304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553200" y="4038600"/>
            <a:ext cx="7620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905000" y="0"/>
            <a:ext cx="838200" cy="838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0462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5257800"/>
          </a:xfrm>
        </p:spPr>
        <p:txBody>
          <a:bodyPr>
            <a:normAutofit/>
          </a:bodyPr>
          <a:lstStyle/>
          <a:p>
            <a:r>
              <a:rPr lang="en-US" sz="2800" b="1" u="sng" dirty="0"/>
              <a:t>Christmas Truce </a:t>
            </a:r>
            <a:r>
              <a:rPr lang="en-US" sz="2800" b="1" dirty="0"/>
              <a:t>- </a:t>
            </a:r>
            <a:r>
              <a:rPr lang="en-US" sz="2800" b="1" cap="all" dirty="0"/>
              <a:t>D</a:t>
            </a:r>
            <a:r>
              <a:rPr lang="en-US" sz="2800" b="1" dirty="0"/>
              <a:t>ec 25, 1914</a:t>
            </a:r>
          </a:p>
          <a:p>
            <a:pPr lvl="1"/>
            <a:r>
              <a:rPr lang="en-US" b="1" dirty="0"/>
              <a:t>Unofficial temporary ceasefire by soldiers from both sides (not by commanders)</a:t>
            </a:r>
          </a:p>
          <a:p>
            <a:pPr lvl="1"/>
            <a:r>
              <a:rPr lang="en-US" b="1" dirty="0"/>
              <a:t>They exchanged greetings in No Man’s Land on the Western Front.</a:t>
            </a:r>
          </a:p>
          <a:p>
            <a:r>
              <a:rPr lang="en-US" sz="2400" dirty="0">
                <a:solidFill>
                  <a:schemeClr val="bg1">
                    <a:lumMod val="65000"/>
                  </a:schemeClr>
                </a:solidFill>
              </a:rPr>
              <a:t>They exchanged greetings, food, sang carols and played football.</a:t>
            </a:r>
          </a:p>
          <a:p>
            <a:r>
              <a:rPr lang="en-US" sz="2400" dirty="0">
                <a:solidFill>
                  <a:schemeClr val="bg1">
                    <a:lumMod val="65000"/>
                  </a:schemeClr>
                </a:solidFill>
              </a:rPr>
              <a:t>The truce was spontaneous and was experienced by hundreds, perhaps thousands, of soldiers.</a:t>
            </a:r>
          </a:p>
        </p:txBody>
      </p:sp>
      <p:pic>
        <p:nvPicPr>
          <p:cNvPr id="194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87" t="10927" r="5746" b="16525"/>
          <a:stretch/>
        </p:blipFill>
        <p:spPr bwMode="auto">
          <a:xfrm>
            <a:off x="0" y="4873336"/>
            <a:ext cx="52538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787" t="72378" r="12145" b="11189"/>
          <a:stretch/>
        </p:blipFill>
        <p:spPr bwMode="auto">
          <a:xfrm>
            <a:off x="1219200" y="3464"/>
            <a:ext cx="5793259" cy="99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srcRect l="11202" t="6166" r="15953" b="18561"/>
          <a:stretch/>
        </p:blipFill>
        <p:spPr>
          <a:xfrm>
            <a:off x="5293925" y="4186535"/>
            <a:ext cx="3810000" cy="2209800"/>
          </a:xfrm>
          <a:prstGeom prst="rect">
            <a:avLst/>
          </a:prstGeom>
        </p:spPr>
      </p:pic>
      <p:sp>
        <p:nvSpPr>
          <p:cNvPr id="4" name="Rectangle 3"/>
          <p:cNvSpPr/>
          <p:nvPr/>
        </p:nvSpPr>
        <p:spPr>
          <a:xfrm>
            <a:off x="5420591" y="6396335"/>
            <a:ext cx="3581400" cy="461665"/>
          </a:xfrm>
          <a:prstGeom prst="rect">
            <a:avLst/>
          </a:prstGeom>
        </p:spPr>
        <p:txBody>
          <a:bodyPr wrap="square">
            <a:spAutoFit/>
          </a:bodyPr>
          <a:lstStyle/>
          <a:p>
            <a:pPr algn="ctr"/>
            <a:r>
              <a:rPr lang="en-US" sz="1200" b="1" dirty="0"/>
              <a:t>British &amp; German troops play football in No Man’s Land at Ypres.</a:t>
            </a:r>
          </a:p>
        </p:txBody>
      </p:sp>
    </p:spTree>
    <p:extLst>
      <p:ext uri="{BB962C8B-B14F-4D97-AF65-F5344CB8AC3E}">
        <p14:creationId xmlns:p14="http://schemas.microsoft.com/office/powerpoint/2010/main" val="4226045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24400"/>
            <a:ext cx="9144000" cy="2133600"/>
          </a:xfrm>
        </p:spPr>
        <p:txBody>
          <a:bodyPr>
            <a:normAutofit/>
          </a:bodyPr>
          <a:lstStyle/>
          <a:p>
            <a:r>
              <a:rPr lang="en-US" sz="2400" dirty="0">
                <a:solidFill>
                  <a:schemeClr val="bg1">
                    <a:lumMod val="50000"/>
                  </a:schemeClr>
                </a:solidFill>
              </a:rPr>
              <a:t>The battlefields in Flanders, Belgium became one of the most famous sites of WW1.</a:t>
            </a:r>
          </a:p>
          <a:p>
            <a:r>
              <a:rPr lang="en-US" sz="2400" dirty="0">
                <a:solidFill>
                  <a:schemeClr val="bg1">
                    <a:lumMod val="50000"/>
                  </a:schemeClr>
                </a:solidFill>
              </a:rPr>
              <a:t>Many battles were fought in this area and up to a million soldiers died in the battles that occurred in Flanders Fields.</a:t>
            </a:r>
          </a:p>
          <a:p>
            <a:r>
              <a:rPr lang="en-US" sz="2400" dirty="0">
                <a:solidFill>
                  <a:schemeClr val="bg1">
                    <a:lumMod val="50000"/>
                  </a:schemeClr>
                </a:solidFill>
              </a:rPr>
              <a:t>This area will forever be associated with WW1</a:t>
            </a:r>
          </a:p>
          <a:p>
            <a:endParaRPr lang="en-US" dirty="0"/>
          </a:p>
        </p:txBody>
      </p:sp>
      <p:pic>
        <p:nvPicPr>
          <p:cNvPr id="6" name="Picture 5"/>
          <p:cNvPicPr>
            <a:picLocks noChangeAspect="1"/>
          </p:cNvPicPr>
          <p:nvPr/>
        </p:nvPicPr>
        <p:blipFill rotWithShape="1">
          <a:blip r:embed="rId2"/>
          <a:srcRect t="11111"/>
          <a:stretch/>
        </p:blipFill>
        <p:spPr>
          <a:xfrm>
            <a:off x="0" y="0"/>
            <a:ext cx="9144000" cy="4572000"/>
          </a:xfrm>
          <a:prstGeom prst="rect">
            <a:avLst/>
          </a:prstGeom>
        </p:spPr>
      </p:pic>
      <p:sp>
        <p:nvSpPr>
          <p:cNvPr id="7" name="Rectangle 6"/>
          <p:cNvSpPr/>
          <p:nvPr/>
        </p:nvSpPr>
        <p:spPr>
          <a:xfrm>
            <a:off x="0" y="24245"/>
            <a:ext cx="2141355" cy="461665"/>
          </a:xfrm>
          <a:prstGeom prst="rect">
            <a:avLst/>
          </a:prstGeom>
        </p:spPr>
        <p:txBody>
          <a:bodyPr wrap="none">
            <a:spAutoFit/>
          </a:bodyPr>
          <a:lstStyle/>
          <a:p>
            <a:r>
              <a:rPr lang="en-US" sz="2400" b="1" dirty="0"/>
              <a:t>Flanders Fields </a:t>
            </a:r>
          </a:p>
        </p:txBody>
      </p:sp>
    </p:spTree>
    <p:extLst>
      <p:ext uri="{BB962C8B-B14F-4D97-AF65-F5344CB8AC3E}">
        <p14:creationId xmlns:p14="http://schemas.microsoft.com/office/powerpoint/2010/main" val="13516474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58093"/>
            <a:ext cx="9144000" cy="2514600"/>
          </a:xfrm>
        </p:spPr>
        <p:txBody>
          <a:bodyPr>
            <a:normAutofit/>
          </a:bodyPr>
          <a:lstStyle/>
          <a:p>
            <a:r>
              <a:rPr lang="en-US" sz="2800" b="1" u="sng" dirty="0"/>
              <a:t>Flanders</a:t>
            </a:r>
            <a:r>
              <a:rPr lang="en-US" sz="2800" b="1" dirty="0"/>
              <a:t> – a region in northern Belgium </a:t>
            </a:r>
            <a:r>
              <a:rPr lang="en-US" sz="2800" dirty="0">
                <a:solidFill>
                  <a:schemeClr val="bg1">
                    <a:lumMod val="65000"/>
                  </a:schemeClr>
                </a:solidFill>
              </a:rPr>
              <a:t>of Dutch-speaking Belgians. The citizens are referred to as “Flemish”.</a:t>
            </a:r>
          </a:p>
          <a:p>
            <a:r>
              <a:rPr lang="en-US" sz="2800" b="1" dirty="0"/>
              <a:t>Flanders Fields was the site of the greatest loss of life in WW1</a:t>
            </a:r>
            <a:endParaRPr lang="en-US" sz="2800" dirty="0">
              <a:solidFill>
                <a:schemeClr val="bg1">
                  <a:lumMod val="65000"/>
                </a:schemeClr>
              </a:solidFill>
            </a:endParaRPr>
          </a:p>
        </p:txBody>
      </p:sp>
      <p:pic>
        <p:nvPicPr>
          <p:cNvPr id="6" name="Picture 5"/>
          <p:cNvPicPr>
            <a:picLocks noChangeAspect="1"/>
          </p:cNvPicPr>
          <p:nvPr/>
        </p:nvPicPr>
        <p:blipFill>
          <a:blip r:embed="rId2"/>
          <a:stretch>
            <a:fillRect/>
          </a:stretch>
        </p:blipFill>
        <p:spPr>
          <a:xfrm>
            <a:off x="3200400" y="29093"/>
            <a:ext cx="2603500" cy="3124200"/>
          </a:xfrm>
          <a:prstGeom prst="rect">
            <a:avLst/>
          </a:prstGeom>
        </p:spPr>
      </p:pic>
      <p:pic>
        <p:nvPicPr>
          <p:cNvPr id="2055" name="Picture 7" descr="https://upload.wikimedia.org/wikipedia/commons/thumb/b/bc/Belgium_France_Locator.svg/250px-Belgium_France_Locator.svg.png"/>
          <p:cNvPicPr>
            <a:picLocks noChangeAspect="1" noChangeArrowheads="1"/>
          </p:cNvPicPr>
          <p:nvPr/>
        </p:nvPicPr>
        <p:blipFill rotWithShape="1">
          <a:blip r:embed="rId3">
            <a:extLst>
              <a:ext uri="{28A0092B-C50C-407E-A947-70E740481C1C}">
                <a14:useLocalDpi xmlns:a14="http://schemas.microsoft.com/office/drawing/2010/main" val="0"/>
              </a:ext>
            </a:extLst>
          </a:blip>
          <a:srcRect l="16884" t="21644" r="26321" b="2009"/>
          <a:stretch/>
        </p:blipFill>
        <p:spPr bwMode="auto">
          <a:xfrm>
            <a:off x="76199" y="60266"/>
            <a:ext cx="2983303" cy="30639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a:stCxn id="6" idx="1"/>
          </p:cNvCxnSpPr>
          <p:nvPr/>
        </p:nvCxnSpPr>
        <p:spPr>
          <a:xfrm flipH="1">
            <a:off x="1305792" y="1591193"/>
            <a:ext cx="1894608" cy="1143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6017722" y="-2078"/>
            <a:ext cx="3126278" cy="3126278"/>
          </a:xfrm>
          <a:prstGeom prst="rect">
            <a:avLst/>
          </a:prstGeom>
        </p:spPr>
      </p:pic>
    </p:spTree>
    <p:extLst>
      <p:ext uri="{BB962C8B-B14F-4D97-AF65-F5344CB8AC3E}">
        <p14:creationId xmlns:p14="http://schemas.microsoft.com/office/powerpoint/2010/main" val="11815106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7" y="-1"/>
            <a:ext cx="9144000" cy="6659479"/>
          </a:xfrm>
        </p:spPr>
        <p:txBody>
          <a:bodyPr>
            <a:normAutofit fontScale="55000" lnSpcReduction="20000"/>
          </a:bodyPr>
          <a:lstStyle/>
          <a:p>
            <a:r>
              <a:rPr lang="en-US" sz="4500" b="1" dirty="0"/>
              <a:t>“</a:t>
            </a:r>
            <a:r>
              <a:rPr lang="en-US" sz="5100" b="1" u="sng" dirty="0"/>
              <a:t>In Flanders Fields” </a:t>
            </a:r>
            <a:r>
              <a:rPr lang="en-US" sz="5100" b="1" dirty="0"/>
              <a:t>– WWI battlefield poem </a:t>
            </a:r>
          </a:p>
          <a:p>
            <a:pPr marL="0" indent="0">
              <a:buNone/>
            </a:pPr>
            <a:r>
              <a:rPr lang="en-US" sz="5100" b="1" dirty="0"/>
              <a:t>     written by Canadian doctor John McCrae.</a:t>
            </a:r>
          </a:p>
          <a:p>
            <a:r>
              <a:rPr lang="en-US" sz="4400" dirty="0">
                <a:solidFill>
                  <a:schemeClr val="bg1">
                    <a:lumMod val="65000"/>
                  </a:schemeClr>
                </a:solidFill>
              </a:rPr>
              <a:t>He was inspired to write it on May 3, 1915, after </a:t>
            </a:r>
          </a:p>
          <a:p>
            <a:pPr marL="0" indent="0">
              <a:buNone/>
            </a:pPr>
            <a:r>
              <a:rPr lang="en-US" sz="4400" dirty="0">
                <a:solidFill>
                  <a:schemeClr val="bg1">
                    <a:lumMod val="65000"/>
                  </a:schemeClr>
                </a:solidFill>
              </a:rPr>
              <a:t>     presiding over his friend’s funeral (Alexis Helmer) </a:t>
            </a:r>
          </a:p>
          <a:p>
            <a:pPr marL="0" indent="0">
              <a:buNone/>
            </a:pPr>
            <a:r>
              <a:rPr lang="en-US" sz="4400" dirty="0">
                <a:solidFill>
                  <a:schemeClr val="bg1">
                    <a:lumMod val="65000"/>
                  </a:schemeClr>
                </a:solidFill>
              </a:rPr>
              <a:t>     who died in the Second Battle of Ypres. </a:t>
            </a:r>
          </a:p>
          <a:p>
            <a:r>
              <a:rPr lang="en-US" sz="4400" i="1" dirty="0">
                <a:solidFill>
                  <a:schemeClr val="bg1">
                    <a:lumMod val="65000"/>
                  </a:schemeClr>
                </a:solidFill>
              </a:rPr>
              <a:t>In Flanders fields the poppies blow</a:t>
            </a:r>
            <a:br>
              <a:rPr lang="en-US" sz="4400" i="1" dirty="0">
                <a:solidFill>
                  <a:schemeClr val="bg1">
                    <a:lumMod val="65000"/>
                  </a:schemeClr>
                </a:solidFill>
              </a:rPr>
            </a:br>
            <a:r>
              <a:rPr lang="en-US" sz="4400" i="1" dirty="0">
                <a:solidFill>
                  <a:schemeClr val="bg1">
                    <a:lumMod val="65000"/>
                  </a:schemeClr>
                </a:solidFill>
              </a:rPr>
              <a:t>Between the crosses, row on row,</a:t>
            </a:r>
            <a:br>
              <a:rPr lang="en-US" sz="4400" i="1" dirty="0">
                <a:solidFill>
                  <a:schemeClr val="bg1">
                    <a:lumMod val="65000"/>
                  </a:schemeClr>
                </a:solidFill>
              </a:rPr>
            </a:br>
            <a:r>
              <a:rPr lang="en-US" sz="4400" i="1" dirty="0">
                <a:solidFill>
                  <a:schemeClr val="bg1">
                    <a:lumMod val="65000"/>
                  </a:schemeClr>
                </a:solidFill>
              </a:rPr>
              <a:t>That mark our place; and in the sky</a:t>
            </a:r>
            <a:br>
              <a:rPr lang="en-US" sz="4400" i="1" dirty="0">
                <a:solidFill>
                  <a:schemeClr val="bg1">
                    <a:lumMod val="65000"/>
                  </a:schemeClr>
                </a:solidFill>
              </a:rPr>
            </a:br>
            <a:r>
              <a:rPr lang="en-US" sz="4400" i="1" dirty="0">
                <a:solidFill>
                  <a:schemeClr val="bg1">
                    <a:lumMod val="65000"/>
                  </a:schemeClr>
                </a:solidFill>
              </a:rPr>
              <a:t>The larks, still bravely singing, fly</a:t>
            </a:r>
            <a:br>
              <a:rPr lang="en-US" sz="4400" i="1" dirty="0">
                <a:solidFill>
                  <a:schemeClr val="bg1">
                    <a:lumMod val="65000"/>
                  </a:schemeClr>
                </a:solidFill>
              </a:rPr>
            </a:br>
            <a:r>
              <a:rPr lang="en-US" sz="4400" i="1" dirty="0">
                <a:solidFill>
                  <a:schemeClr val="bg1">
                    <a:lumMod val="65000"/>
                  </a:schemeClr>
                </a:solidFill>
              </a:rPr>
              <a:t>Scarce heard amid the guns below.</a:t>
            </a:r>
          </a:p>
          <a:p>
            <a:r>
              <a:rPr lang="en-US" sz="4400" i="1" dirty="0">
                <a:solidFill>
                  <a:schemeClr val="bg1">
                    <a:lumMod val="65000"/>
                  </a:schemeClr>
                </a:solidFill>
              </a:rPr>
              <a:t>“We are the Dead. Short days ago</a:t>
            </a:r>
            <a:br>
              <a:rPr lang="en-US" sz="4400" i="1" dirty="0">
                <a:solidFill>
                  <a:schemeClr val="bg1">
                    <a:lumMod val="65000"/>
                  </a:schemeClr>
                </a:solidFill>
              </a:rPr>
            </a:br>
            <a:r>
              <a:rPr lang="en-US" sz="4400" i="1" dirty="0">
                <a:solidFill>
                  <a:schemeClr val="bg1">
                    <a:lumMod val="65000"/>
                  </a:schemeClr>
                </a:solidFill>
              </a:rPr>
              <a:t>We lived, felt dawn, saw sunset glow,</a:t>
            </a:r>
            <a:br>
              <a:rPr lang="en-US" sz="4400" i="1" dirty="0">
                <a:solidFill>
                  <a:schemeClr val="bg1">
                    <a:lumMod val="65000"/>
                  </a:schemeClr>
                </a:solidFill>
              </a:rPr>
            </a:br>
            <a:r>
              <a:rPr lang="en-US" sz="4400" i="1" dirty="0">
                <a:solidFill>
                  <a:schemeClr val="bg1">
                    <a:lumMod val="65000"/>
                  </a:schemeClr>
                </a:solidFill>
              </a:rPr>
              <a:t>Loved and were loved, and now we lie</a:t>
            </a:r>
            <a:br>
              <a:rPr lang="en-US" sz="4400" i="1" dirty="0">
                <a:solidFill>
                  <a:schemeClr val="bg1">
                    <a:lumMod val="65000"/>
                  </a:schemeClr>
                </a:solidFill>
              </a:rPr>
            </a:br>
            <a:r>
              <a:rPr lang="en-US" sz="4400" i="1" dirty="0">
                <a:solidFill>
                  <a:schemeClr val="bg1">
                    <a:lumMod val="65000"/>
                  </a:schemeClr>
                </a:solidFill>
              </a:rPr>
              <a:t>In Flanders fields.</a:t>
            </a:r>
            <a:br>
              <a:rPr lang="en-US" sz="4400" i="1" dirty="0">
                <a:solidFill>
                  <a:schemeClr val="bg1">
                    <a:lumMod val="65000"/>
                  </a:schemeClr>
                </a:solidFill>
              </a:rPr>
            </a:br>
            <a:r>
              <a:rPr lang="en-US" sz="4400" i="1" dirty="0">
                <a:solidFill>
                  <a:schemeClr val="bg1">
                    <a:lumMod val="65000"/>
                  </a:schemeClr>
                </a:solidFill>
              </a:rPr>
              <a:t>Take up our quarrel with the foe:</a:t>
            </a:r>
            <a:br>
              <a:rPr lang="en-US" sz="4400" i="1" dirty="0">
                <a:solidFill>
                  <a:schemeClr val="bg1">
                    <a:lumMod val="65000"/>
                  </a:schemeClr>
                </a:solidFill>
              </a:rPr>
            </a:br>
            <a:r>
              <a:rPr lang="en-US" sz="4400" i="1" dirty="0">
                <a:solidFill>
                  <a:schemeClr val="bg1">
                    <a:lumMod val="65000"/>
                  </a:schemeClr>
                </a:solidFill>
              </a:rPr>
              <a:t>To you from failing hands we throw</a:t>
            </a:r>
            <a:br>
              <a:rPr lang="en-US" sz="4400" i="1" dirty="0">
                <a:solidFill>
                  <a:schemeClr val="bg1">
                    <a:lumMod val="65000"/>
                  </a:schemeClr>
                </a:solidFill>
              </a:rPr>
            </a:br>
            <a:r>
              <a:rPr lang="en-US" sz="4400" i="1" dirty="0">
                <a:solidFill>
                  <a:schemeClr val="bg1">
                    <a:lumMod val="65000"/>
                  </a:schemeClr>
                </a:solidFill>
              </a:rPr>
              <a:t>The torch; be yours to hold it high.</a:t>
            </a:r>
            <a:br>
              <a:rPr lang="en-US" sz="4400" i="1" dirty="0">
                <a:solidFill>
                  <a:schemeClr val="bg1">
                    <a:lumMod val="65000"/>
                  </a:schemeClr>
                </a:solidFill>
              </a:rPr>
            </a:br>
            <a:r>
              <a:rPr lang="en-US" sz="4400" i="1" dirty="0">
                <a:solidFill>
                  <a:schemeClr val="bg1">
                    <a:lumMod val="65000"/>
                  </a:schemeClr>
                </a:solidFill>
              </a:rPr>
              <a:t>If ye break faith with us who die</a:t>
            </a:r>
            <a:br>
              <a:rPr lang="en-US" sz="4400" i="1" dirty="0">
                <a:solidFill>
                  <a:schemeClr val="bg1">
                    <a:lumMod val="65000"/>
                  </a:schemeClr>
                </a:solidFill>
              </a:rPr>
            </a:br>
            <a:r>
              <a:rPr lang="en-US" sz="4400" i="1" dirty="0">
                <a:solidFill>
                  <a:schemeClr val="bg1">
                    <a:lumMod val="65000"/>
                  </a:schemeClr>
                </a:solidFill>
              </a:rPr>
              <a:t>We shall not sleep, though poppies grow</a:t>
            </a:r>
            <a:br>
              <a:rPr lang="en-US" sz="4400" i="1" dirty="0">
                <a:solidFill>
                  <a:schemeClr val="bg1">
                    <a:lumMod val="65000"/>
                  </a:schemeClr>
                </a:solidFill>
              </a:rPr>
            </a:br>
            <a:r>
              <a:rPr lang="en-US" sz="4400" i="1" dirty="0">
                <a:solidFill>
                  <a:schemeClr val="bg1">
                    <a:lumMod val="65000"/>
                  </a:schemeClr>
                </a:solidFill>
              </a:rPr>
              <a:t>In Flanders fields.”</a:t>
            </a:r>
            <a:endParaRPr lang="en-US" sz="4400" dirty="0">
              <a:solidFill>
                <a:schemeClr val="bg1">
                  <a:lumMod val="65000"/>
                </a:schemeClr>
              </a:solidFill>
            </a:endParaRPr>
          </a:p>
        </p:txBody>
      </p:sp>
      <p:pic>
        <p:nvPicPr>
          <p:cNvPr id="4" name="Picture 3"/>
          <p:cNvPicPr>
            <a:picLocks noChangeAspect="1"/>
          </p:cNvPicPr>
          <p:nvPr/>
        </p:nvPicPr>
        <p:blipFill rotWithShape="1">
          <a:blip r:embed="rId2"/>
          <a:srcRect t="8599" b="12405"/>
          <a:stretch/>
        </p:blipFill>
        <p:spPr>
          <a:xfrm>
            <a:off x="7010400" y="0"/>
            <a:ext cx="2126673" cy="2214552"/>
          </a:xfrm>
          <a:prstGeom prst="rect">
            <a:avLst/>
          </a:prstGeom>
        </p:spPr>
      </p:pic>
      <p:pic>
        <p:nvPicPr>
          <p:cNvPr id="5" name="Picture 4"/>
          <p:cNvPicPr>
            <a:picLocks noChangeAspect="1"/>
          </p:cNvPicPr>
          <p:nvPr/>
        </p:nvPicPr>
        <p:blipFill>
          <a:blip r:embed="rId3"/>
          <a:stretch>
            <a:fillRect/>
          </a:stretch>
        </p:blipFill>
        <p:spPr>
          <a:xfrm>
            <a:off x="5862120" y="2214552"/>
            <a:ext cx="3274954" cy="4629593"/>
          </a:xfrm>
          <a:prstGeom prst="rect">
            <a:avLst/>
          </a:prstGeom>
        </p:spPr>
      </p:pic>
      <p:sp>
        <p:nvSpPr>
          <p:cNvPr id="8" name="Rectangle 7"/>
          <p:cNvSpPr/>
          <p:nvPr/>
        </p:nvSpPr>
        <p:spPr>
          <a:xfrm>
            <a:off x="127660" y="6474813"/>
            <a:ext cx="6858000" cy="369332"/>
          </a:xfrm>
          <a:prstGeom prst="rect">
            <a:avLst/>
          </a:prstGeom>
        </p:spPr>
        <p:txBody>
          <a:bodyPr wrap="square">
            <a:spAutoFit/>
          </a:bodyPr>
          <a:lstStyle/>
          <a:p>
            <a:r>
              <a:rPr lang="en-US" dirty="0"/>
              <a:t>https://www.youtube.com/watch?v=GalJQY3PaQk</a:t>
            </a:r>
          </a:p>
        </p:txBody>
      </p:sp>
    </p:spTree>
    <p:extLst>
      <p:ext uri="{BB962C8B-B14F-4D97-AF65-F5344CB8AC3E}">
        <p14:creationId xmlns:p14="http://schemas.microsoft.com/office/powerpoint/2010/main" val="4670989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6" y="-2969"/>
            <a:ext cx="8229600" cy="536369"/>
          </a:xfrm>
        </p:spPr>
        <p:txBody>
          <a:bodyPr>
            <a:normAutofit/>
          </a:bodyPr>
          <a:lstStyle/>
          <a:p>
            <a:pPr algn="l"/>
            <a:r>
              <a:rPr lang="en-US" sz="2800" dirty="0">
                <a:solidFill>
                  <a:schemeClr val="bg1">
                    <a:lumMod val="65000"/>
                  </a:schemeClr>
                </a:solidFill>
              </a:rPr>
              <a:t>Poppy Fields in Flanders</a:t>
            </a:r>
          </a:p>
        </p:txBody>
      </p:sp>
      <p:sp>
        <p:nvSpPr>
          <p:cNvPr id="3" name="Content Placeholder 2"/>
          <p:cNvSpPr>
            <a:spLocks noGrp="1"/>
          </p:cNvSpPr>
          <p:nvPr>
            <p:ph idx="1"/>
          </p:nvPr>
        </p:nvSpPr>
        <p:spPr>
          <a:xfrm>
            <a:off x="0" y="457200"/>
            <a:ext cx="9144000" cy="4114800"/>
          </a:xfrm>
        </p:spPr>
        <p:txBody>
          <a:bodyPr>
            <a:normAutofit/>
          </a:bodyPr>
          <a:lstStyle/>
          <a:p>
            <a:r>
              <a:rPr lang="en-US" sz="2800" dirty="0">
                <a:solidFill>
                  <a:schemeClr val="bg1">
                    <a:lumMod val="65000"/>
                  </a:schemeClr>
                </a:solidFill>
              </a:rPr>
              <a:t>Every spring during WWI, </a:t>
            </a:r>
            <a:r>
              <a:rPr lang="en-US" sz="2800" b="1" dirty="0"/>
              <a:t>millions of red poppies bloomed on the battlegrounds of Flanders Field (Belgium).</a:t>
            </a:r>
          </a:p>
          <a:p>
            <a:r>
              <a:rPr lang="en-US" sz="2400" dirty="0">
                <a:solidFill>
                  <a:schemeClr val="bg1">
                    <a:lumMod val="65000"/>
                  </a:schemeClr>
                </a:solidFill>
              </a:rPr>
              <a:t>Poppy seeds lay dormant for years until the soil around them is disturbed. The battles in Flanders Fields created the ideal conditions for poppy seeds to germinate, take root and bloom everywhere.</a:t>
            </a:r>
          </a:p>
          <a:p>
            <a:r>
              <a:rPr lang="en-US" sz="2400" dirty="0">
                <a:solidFill>
                  <a:schemeClr val="bg1">
                    <a:lumMod val="65000"/>
                  </a:schemeClr>
                </a:solidFill>
              </a:rPr>
              <a:t>Each year on Remembrance Day, poppies are worn and the In Flanders Fields poem is recited in honor of our fallen comrades. </a:t>
            </a:r>
          </a:p>
          <a:p>
            <a:r>
              <a:rPr lang="en-US" sz="2400" dirty="0">
                <a:solidFill>
                  <a:schemeClr val="bg1">
                    <a:lumMod val="65000"/>
                  </a:schemeClr>
                </a:solidFill>
              </a:rPr>
              <a:t>Poppies will forever be associated with WW1 and Flanders, Belgium.</a:t>
            </a:r>
          </a:p>
        </p:txBody>
      </p:sp>
      <p:pic>
        <p:nvPicPr>
          <p:cNvPr id="5" name="Picture 4"/>
          <p:cNvPicPr>
            <a:picLocks noChangeAspect="1"/>
          </p:cNvPicPr>
          <p:nvPr/>
        </p:nvPicPr>
        <p:blipFill rotWithShape="1">
          <a:blip r:embed="rId2"/>
          <a:srcRect l="6791" t="19599" r="7143" b="7641"/>
          <a:stretch/>
        </p:blipFill>
        <p:spPr>
          <a:xfrm>
            <a:off x="2964641" y="3886201"/>
            <a:ext cx="6179360" cy="2963882"/>
          </a:xfrm>
          <a:prstGeom prst="rect">
            <a:avLst/>
          </a:prstGeom>
        </p:spPr>
      </p:pic>
      <p:sp>
        <p:nvSpPr>
          <p:cNvPr id="6" name="Rectangle 5"/>
          <p:cNvSpPr/>
          <p:nvPr/>
        </p:nvSpPr>
        <p:spPr>
          <a:xfrm>
            <a:off x="5105400" y="-18366"/>
            <a:ext cx="4038600" cy="261610"/>
          </a:xfrm>
          <a:prstGeom prst="rect">
            <a:avLst/>
          </a:prstGeom>
        </p:spPr>
        <p:txBody>
          <a:bodyPr wrap="square">
            <a:spAutoFit/>
          </a:bodyPr>
          <a:lstStyle/>
          <a:p>
            <a:r>
              <a:rPr lang="en-US" sz="1100" dirty="0"/>
              <a:t>http://www.flandersfieldsmusic.com/inspiration-poppy.html</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 y="4785956"/>
            <a:ext cx="2961175" cy="206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57" r="8117" b="5787"/>
          <a:stretch/>
        </p:blipFill>
        <p:spPr bwMode="auto">
          <a:xfrm>
            <a:off x="914400" y="3886201"/>
            <a:ext cx="982988" cy="99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731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a:solidFill>
                  <a:schemeClr val="bg1">
                    <a:lumMod val="65000"/>
                  </a:schemeClr>
                </a:solidFill>
                <a:latin typeface="+mn-lt"/>
              </a:rPr>
              <a:t>Review</a:t>
            </a:r>
          </a:p>
        </p:txBody>
      </p:sp>
      <p:sp>
        <p:nvSpPr>
          <p:cNvPr id="3" name="Content Placeholder 2"/>
          <p:cNvSpPr>
            <a:spLocks noGrp="1"/>
          </p:cNvSpPr>
          <p:nvPr>
            <p:ph idx="1"/>
          </p:nvPr>
        </p:nvSpPr>
        <p:spPr>
          <a:xfrm>
            <a:off x="0" y="1143000"/>
            <a:ext cx="9144000" cy="5715000"/>
          </a:xfrm>
        </p:spPr>
        <p:txBody>
          <a:bodyPr/>
          <a:lstStyle/>
          <a:p>
            <a:r>
              <a:rPr lang="en-US" dirty="0">
                <a:solidFill>
                  <a:schemeClr val="bg1">
                    <a:lumMod val="65000"/>
                  </a:schemeClr>
                </a:solidFill>
              </a:rPr>
              <a:t>How did the German Empire become a world power?</a:t>
            </a:r>
          </a:p>
        </p:txBody>
      </p:sp>
    </p:spTree>
    <p:extLst>
      <p:ext uri="{BB962C8B-B14F-4D97-AF65-F5344CB8AC3E}">
        <p14:creationId xmlns:p14="http://schemas.microsoft.com/office/powerpoint/2010/main" val="9058240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65" y="3099952"/>
            <a:ext cx="9114435" cy="3758047"/>
          </a:xfrm>
        </p:spPr>
        <p:txBody>
          <a:bodyPr>
            <a:normAutofit/>
          </a:bodyPr>
          <a:lstStyle/>
          <a:p>
            <a:r>
              <a:rPr lang="en-US" sz="2800" b="1" u="sng" dirty="0"/>
              <a:t>Sub Warfare:</a:t>
            </a:r>
          </a:p>
          <a:p>
            <a:r>
              <a:rPr lang="en-US" sz="2800" b="1" dirty="0"/>
              <a:t>1915, Germany threatens </a:t>
            </a:r>
            <a:r>
              <a:rPr lang="en-US" sz="2800" b="1" dirty="0" err="1"/>
              <a:t>u-boat</a:t>
            </a:r>
            <a:r>
              <a:rPr lang="en-US" sz="2800" b="1" dirty="0"/>
              <a:t> attacks on all ships in British waters </a:t>
            </a:r>
            <a:r>
              <a:rPr lang="en-US" sz="2400" dirty="0">
                <a:solidFill>
                  <a:schemeClr val="bg1">
                    <a:lumMod val="65000"/>
                  </a:schemeClr>
                </a:solidFill>
              </a:rPr>
              <a:t>(war ships or merchant ships).</a:t>
            </a:r>
          </a:p>
          <a:p>
            <a:r>
              <a:rPr lang="en-US" sz="2400" dirty="0">
                <a:solidFill>
                  <a:schemeClr val="bg1">
                    <a:lumMod val="65000"/>
                  </a:schemeClr>
                </a:solidFill>
              </a:rPr>
              <a:t>Germany warns that neutral vessels in British waters “would be destroyed without it always being possible to warn the crews and passengers.”</a:t>
            </a:r>
          </a:p>
          <a:p>
            <a:r>
              <a:rPr lang="en-US" sz="2800" b="1" dirty="0"/>
              <a:t>U-Boats sunk hundreds of allied ships </a:t>
            </a:r>
            <a:r>
              <a:rPr lang="en-US" sz="2800" dirty="0">
                <a:solidFill>
                  <a:schemeClr val="bg1">
                    <a:lumMod val="65000"/>
                  </a:schemeClr>
                </a:solidFill>
              </a:rPr>
              <a:t>in WW1</a:t>
            </a:r>
          </a:p>
          <a:p>
            <a:r>
              <a:rPr lang="en-US" sz="1400" dirty="0">
                <a:hlinkClick r:id="rId2"/>
              </a:rPr>
              <a:t>https://www.youtube.com/watch?v=8fg_rRLZGBw</a:t>
            </a:r>
            <a:r>
              <a:rPr lang="en-US" sz="1400" dirty="0"/>
              <a:t>  (3:40)</a:t>
            </a:r>
            <a:endParaRPr lang="en-US" sz="1400" b="1" dirty="0">
              <a:solidFill>
                <a:schemeClr val="bg1">
                  <a:lumMod val="65000"/>
                </a:schemeClr>
              </a:solidFill>
            </a:endParaRPr>
          </a:p>
          <a:p>
            <a:endParaRPr lang="en-US" sz="2400" dirty="0">
              <a:solidFill>
                <a:schemeClr val="bg1">
                  <a:lumMod val="65000"/>
                </a:schemeClr>
              </a:solidFill>
            </a:endParaRP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388"/>
          <a:stretch/>
        </p:blipFill>
        <p:spPr bwMode="auto">
          <a:xfrm>
            <a:off x="5990235" y="0"/>
            <a:ext cx="3124200" cy="317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85316"/>
            <a:ext cx="5105732" cy="233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4840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34" y="3886200"/>
            <a:ext cx="9144000" cy="2971800"/>
          </a:xfrm>
        </p:spPr>
        <p:txBody>
          <a:bodyPr>
            <a:noAutofit/>
          </a:bodyPr>
          <a:lstStyle/>
          <a:p>
            <a:r>
              <a:rPr lang="en-US" sz="2800" b="1" u="sng" dirty="0"/>
              <a:t>The Lusitania:</a:t>
            </a:r>
          </a:p>
          <a:p>
            <a:pPr lvl="1"/>
            <a:r>
              <a:rPr lang="en-US" b="1" dirty="0"/>
              <a:t>British passenger ship </a:t>
            </a:r>
            <a:r>
              <a:rPr lang="en-US" dirty="0">
                <a:solidFill>
                  <a:schemeClr val="bg1">
                    <a:lumMod val="75000"/>
                  </a:schemeClr>
                </a:solidFill>
              </a:rPr>
              <a:t>sailing from US to Britain</a:t>
            </a:r>
            <a:r>
              <a:rPr lang="en-US" dirty="0"/>
              <a:t>.</a:t>
            </a:r>
          </a:p>
          <a:p>
            <a:pPr lvl="1"/>
            <a:r>
              <a:rPr lang="en-US" b="1" dirty="0"/>
              <a:t>It was shot/sunk by a U-boat May 1915 </a:t>
            </a:r>
            <a:r>
              <a:rPr lang="en-US" dirty="0"/>
              <a:t>. </a:t>
            </a:r>
          </a:p>
          <a:p>
            <a:pPr lvl="1"/>
            <a:r>
              <a:rPr lang="en-US" dirty="0">
                <a:solidFill>
                  <a:schemeClr val="bg1">
                    <a:lumMod val="65000"/>
                  </a:schemeClr>
                </a:solidFill>
              </a:rPr>
              <a:t>1,198 dead, </a:t>
            </a:r>
            <a:r>
              <a:rPr lang="en-US" dirty="0"/>
              <a:t>(</a:t>
            </a:r>
            <a:r>
              <a:rPr lang="en-US" b="1" dirty="0"/>
              <a:t>128 Americans died</a:t>
            </a:r>
            <a:r>
              <a:rPr lang="en-US" dirty="0"/>
              <a:t>). </a:t>
            </a:r>
          </a:p>
          <a:p>
            <a:pPr lvl="1"/>
            <a:r>
              <a:rPr lang="en-US" b="1" dirty="0"/>
              <a:t>Americans were outraged and turned against Germany</a:t>
            </a:r>
          </a:p>
        </p:txBody>
      </p:sp>
      <p:pic>
        <p:nvPicPr>
          <p:cNvPr id="4" name="Picture 3"/>
          <p:cNvPicPr>
            <a:picLocks noChangeAspect="1"/>
          </p:cNvPicPr>
          <p:nvPr/>
        </p:nvPicPr>
        <p:blipFill rotWithShape="1">
          <a:blip r:embed="rId2"/>
          <a:srcRect r="-20" b="33455"/>
          <a:stretch/>
        </p:blipFill>
        <p:spPr>
          <a:xfrm>
            <a:off x="6237184" y="1219200"/>
            <a:ext cx="2906816" cy="2686050"/>
          </a:xfrm>
          <a:prstGeom prst="rect">
            <a:avLst/>
          </a:prstGeom>
        </p:spPr>
      </p:pic>
      <p:pic>
        <p:nvPicPr>
          <p:cNvPr id="5" name="Picture 4"/>
          <p:cNvPicPr>
            <a:picLocks noChangeAspect="1"/>
          </p:cNvPicPr>
          <p:nvPr/>
        </p:nvPicPr>
        <p:blipFill>
          <a:blip r:embed="rId3"/>
          <a:stretch>
            <a:fillRect/>
          </a:stretch>
        </p:blipFill>
        <p:spPr>
          <a:xfrm>
            <a:off x="31173" y="1221808"/>
            <a:ext cx="3931227" cy="2659515"/>
          </a:xfrm>
          <a:prstGeom prst="rect">
            <a:avLst/>
          </a:prstGeom>
        </p:spPr>
      </p:pic>
      <p:pic>
        <p:nvPicPr>
          <p:cNvPr id="2" name="Picture 1"/>
          <p:cNvPicPr>
            <a:picLocks noChangeAspect="1"/>
          </p:cNvPicPr>
          <p:nvPr/>
        </p:nvPicPr>
        <p:blipFill rotWithShape="1">
          <a:blip r:embed="rId4"/>
          <a:srcRect l="21783" t="65840" r="44746" b="18470"/>
          <a:stretch/>
        </p:blipFill>
        <p:spPr>
          <a:xfrm>
            <a:off x="1219200" y="0"/>
            <a:ext cx="6400800" cy="1095919"/>
          </a:xfrm>
          <a:prstGeom prst="rect">
            <a:avLst/>
          </a:prstGeom>
        </p:spPr>
      </p:pic>
    </p:spTree>
    <p:extLst>
      <p:ext uri="{BB962C8B-B14F-4D97-AF65-F5344CB8AC3E}">
        <p14:creationId xmlns:p14="http://schemas.microsoft.com/office/powerpoint/2010/main" val="9053970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28" y="4876800"/>
            <a:ext cx="9144000" cy="1820863"/>
          </a:xfrm>
        </p:spPr>
        <p:txBody>
          <a:bodyPr/>
          <a:lstStyle/>
          <a:p>
            <a:r>
              <a:rPr lang="en-US" dirty="0">
                <a:solidFill>
                  <a:schemeClr val="bg1">
                    <a:lumMod val="65000"/>
                  </a:schemeClr>
                </a:solidFill>
              </a:rPr>
              <a:t>Razzle dazzle was invented in WW1, a method where ships were painted in confusing designs.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67664"/>
            <a:ext cx="8686799" cy="355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3362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Wednesday, October 28, 2015</a:t>
            </a:r>
          </a:p>
        </p:txBody>
      </p:sp>
      <p:sp>
        <p:nvSpPr>
          <p:cNvPr id="3" name="Content Placeholder 2"/>
          <p:cNvSpPr>
            <a:spLocks noGrp="1"/>
          </p:cNvSpPr>
          <p:nvPr>
            <p:ph idx="1"/>
          </p:nvPr>
        </p:nvSpPr>
        <p:spPr/>
        <p:txBody>
          <a:bodyPr/>
          <a:lstStyle/>
          <a:p>
            <a:r>
              <a:rPr lang="en-US" dirty="0"/>
              <a:t>What was one new tactic used to fight World War I?  (Hint: Review from </a:t>
            </a:r>
            <a:r>
              <a:rPr lang="en-US"/>
              <a:t>yesterday’s class.)</a:t>
            </a:r>
          </a:p>
        </p:txBody>
      </p:sp>
    </p:spTree>
    <p:extLst>
      <p:ext uri="{BB962C8B-B14F-4D97-AF65-F5344CB8AC3E}">
        <p14:creationId xmlns:p14="http://schemas.microsoft.com/office/powerpoint/2010/main" val="383641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7686"/>
            <a:ext cx="9144000" cy="4252676"/>
          </a:xfrm>
        </p:spPr>
        <p:txBody>
          <a:bodyPr>
            <a:normAutofit/>
          </a:bodyPr>
          <a:lstStyle/>
          <a:p>
            <a:pPr marL="0" indent="0">
              <a:buNone/>
            </a:pPr>
            <a:r>
              <a:rPr lang="en-US" sz="2800" b="1" u="sng" dirty="0"/>
              <a:t>5. Battle of Gallipoli </a:t>
            </a:r>
            <a:r>
              <a:rPr lang="en-US" sz="2800" b="1" dirty="0"/>
              <a:t>– Apr 1915- Jan 1916 </a:t>
            </a:r>
          </a:p>
          <a:p>
            <a:r>
              <a:rPr lang="en-US" sz="2800" b="1" dirty="0"/>
              <a:t>Allies </a:t>
            </a:r>
            <a:r>
              <a:rPr lang="en-US" sz="2800" dirty="0">
                <a:solidFill>
                  <a:schemeClr val="bg1">
                    <a:lumMod val="65000"/>
                  </a:schemeClr>
                </a:solidFill>
              </a:rPr>
              <a:t>(GBR/Fra/Russ) </a:t>
            </a:r>
            <a:r>
              <a:rPr lang="en-US" sz="2800" b="1" dirty="0" err="1"/>
              <a:t>vs</a:t>
            </a:r>
            <a:r>
              <a:rPr lang="en-US" sz="2800" b="1" dirty="0"/>
              <a:t> Ottoman Empire</a:t>
            </a:r>
          </a:p>
          <a:p>
            <a:r>
              <a:rPr lang="en-US" sz="2800" b="1" dirty="0"/>
              <a:t>If GBR/Fra/</a:t>
            </a:r>
            <a:r>
              <a:rPr lang="en-US" sz="2800" b="1" dirty="0" err="1"/>
              <a:t>Rus</a:t>
            </a:r>
            <a:r>
              <a:rPr lang="en-US" sz="2800" b="1" dirty="0"/>
              <a:t> could control the </a:t>
            </a:r>
          </a:p>
          <a:p>
            <a:pPr marL="0" indent="0">
              <a:buNone/>
            </a:pPr>
            <a:r>
              <a:rPr lang="en-US" sz="2800" b="1" dirty="0"/>
              <a:t>    Black Sea they could defeat Ottomans</a:t>
            </a:r>
          </a:p>
          <a:p>
            <a:r>
              <a:rPr lang="en-US" sz="2800" dirty="0">
                <a:solidFill>
                  <a:schemeClr val="bg1">
                    <a:lumMod val="65000"/>
                  </a:schemeClr>
                </a:solidFill>
              </a:rPr>
              <a:t>180,000+ killed from both sides</a:t>
            </a:r>
          </a:p>
          <a:p>
            <a:endParaRPr lang="en-US" sz="2800" b="1" dirty="0"/>
          </a:p>
        </p:txBody>
      </p:sp>
      <p:pic>
        <p:nvPicPr>
          <p:cNvPr id="4" name="Picture 3"/>
          <p:cNvPicPr>
            <a:picLocks noChangeAspect="1"/>
          </p:cNvPicPr>
          <p:nvPr/>
        </p:nvPicPr>
        <p:blipFill>
          <a:blip r:embed="rId2"/>
          <a:stretch>
            <a:fillRect/>
          </a:stretch>
        </p:blipFill>
        <p:spPr>
          <a:xfrm>
            <a:off x="841302" y="3733800"/>
            <a:ext cx="4454416" cy="3134590"/>
          </a:xfrm>
          <a:prstGeom prst="rect">
            <a:avLst/>
          </a:prstGeom>
        </p:spPr>
      </p:pic>
      <p:pic>
        <p:nvPicPr>
          <p:cNvPr id="5" name="Picture 4"/>
          <p:cNvPicPr>
            <a:picLocks noChangeAspect="1"/>
          </p:cNvPicPr>
          <p:nvPr/>
        </p:nvPicPr>
        <p:blipFill rotWithShape="1">
          <a:blip r:embed="rId3"/>
          <a:srcRect b="5983"/>
          <a:stretch/>
        </p:blipFill>
        <p:spPr>
          <a:xfrm>
            <a:off x="6212070" y="2255623"/>
            <a:ext cx="2952711" cy="4598912"/>
          </a:xfrm>
          <a:prstGeom prst="rect">
            <a:avLst/>
          </a:prstGeom>
        </p:spPr>
      </p:pic>
      <p:cxnSp>
        <p:nvCxnSpPr>
          <p:cNvPr id="7" name="Straight Arrow Connector 6"/>
          <p:cNvCxnSpPr/>
          <p:nvPr/>
        </p:nvCxnSpPr>
        <p:spPr>
          <a:xfrm flipH="1">
            <a:off x="1981200" y="5440362"/>
            <a:ext cx="6553200" cy="1984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1401805" y="-1137"/>
            <a:ext cx="6340390" cy="1188823"/>
          </a:xfrm>
          <a:prstGeom prst="rect">
            <a:avLst/>
          </a:prstGeom>
        </p:spPr>
      </p:pic>
    </p:spTree>
    <p:extLst>
      <p:ext uri="{BB962C8B-B14F-4D97-AF65-F5344CB8AC3E}">
        <p14:creationId xmlns:p14="http://schemas.microsoft.com/office/powerpoint/2010/main" val="41506320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1" y="1828800"/>
            <a:ext cx="9144000" cy="4724400"/>
          </a:xfrm>
        </p:spPr>
        <p:txBody>
          <a:bodyPr>
            <a:normAutofit/>
          </a:bodyPr>
          <a:lstStyle/>
          <a:p>
            <a:pPr marL="0" indent="0">
              <a:buNone/>
            </a:pPr>
            <a:r>
              <a:rPr lang="en-US" sz="2800" b="1" u="sng" dirty="0"/>
              <a:t>6. 2</a:t>
            </a:r>
            <a:r>
              <a:rPr lang="en-US" sz="2800" b="1" u="sng" baseline="30000" dirty="0"/>
              <a:t>nd</a:t>
            </a:r>
            <a:r>
              <a:rPr lang="en-US" sz="2800" b="1" u="sng" dirty="0"/>
              <a:t> Battle of Ypres (Apr-May 1915) </a:t>
            </a:r>
          </a:p>
          <a:p>
            <a:pPr lvl="1"/>
            <a:r>
              <a:rPr lang="en-US" b="1" dirty="0"/>
              <a:t>This was the 1</a:t>
            </a:r>
            <a:r>
              <a:rPr lang="en-US" b="1" baseline="30000" dirty="0"/>
              <a:t>st</a:t>
            </a:r>
            <a:r>
              <a:rPr lang="en-US" b="1" dirty="0"/>
              <a:t> use of poison gas by Germany</a:t>
            </a:r>
          </a:p>
          <a:p>
            <a:pPr lvl="1"/>
            <a:r>
              <a:rPr lang="en-US" sz="2400" dirty="0">
                <a:solidFill>
                  <a:schemeClr val="bg1">
                    <a:lumMod val="65000"/>
                  </a:schemeClr>
                </a:solidFill>
              </a:rPr>
              <a:t>Germany launched this attack in France to create a diversion</a:t>
            </a:r>
          </a:p>
          <a:p>
            <a:pPr lvl="1"/>
            <a:r>
              <a:rPr lang="en-US" sz="2400" dirty="0">
                <a:solidFill>
                  <a:schemeClr val="bg1">
                    <a:lumMod val="65000"/>
                  </a:schemeClr>
                </a:solidFill>
              </a:rPr>
              <a:t>Germany wanted to pursue an attack on the Eastern Front-Russia.</a:t>
            </a:r>
          </a:p>
          <a:p>
            <a:pPr lvl="1"/>
            <a:r>
              <a:rPr lang="en-US" b="1" dirty="0"/>
              <a:t>Germany made great advances into France</a:t>
            </a:r>
          </a:p>
          <a:p>
            <a:pPr lvl="1"/>
            <a:r>
              <a:rPr lang="en-US" b="1" dirty="0"/>
              <a:t>French fought back</a:t>
            </a:r>
          </a:p>
          <a:p>
            <a:pPr lvl="1"/>
            <a:r>
              <a:rPr lang="en-US" b="1" dirty="0"/>
              <a:t>French victory</a:t>
            </a:r>
          </a:p>
          <a:p>
            <a:pPr lvl="1"/>
            <a:r>
              <a:rPr lang="en-US" sz="2400" dirty="0">
                <a:solidFill>
                  <a:schemeClr val="bg1">
                    <a:lumMod val="65000"/>
                  </a:schemeClr>
                </a:solidFill>
              </a:rPr>
              <a:t>100,000+ killed from both sides.</a:t>
            </a:r>
          </a:p>
          <a:p>
            <a:pPr lvl="1"/>
            <a:endParaRPr lang="en-US" dirty="0"/>
          </a:p>
        </p:txBody>
      </p:sp>
      <p:pic>
        <p:nvPicPr>
          <p:cNvPr id="2" name="Picture 1"/>
          <p:cNvPicPr>
            <a:picLocks noChangeAspect="1"/>
          </p:cNvPicPr>
          <p:nvPr/>
        </p:nvPicPr>
        <p:blipFill>
          <a:blip r:embed="rId2"/>
          <a:stretch>
            <a:fillRect/>
          </a:stretch>
        </p:blipFill>
        <p:spPr>
          <a:xfrm>
            <a:off x="13855" y="152400"/>
            <a:ext cx="6256395" cy="1229959"/>
          </a:xfrm>
          <a:prstGeom prst="rect">
            <a:avLst/>
          </a:prstGeom>
        </p:spPr>
      </p:pic>
      <p:pic>
        <p:nvPicPr>
          <p:cNvPr id="5" name="Picture 4"/>
          <p:cNvPicPr>
            <a:picLocks noChangeAspect="1"/>
          </p:cNvPicPr>
          <p:nvPr/>
        </p:nvPicPr>
        <p:blipFill>
          <a:blip r:embed="rId3"/>
          <a:stretch>
            <a:fillRect/>
          </a:stretch>
        </p:blipFill>
        <p:spPr>
          <a:xfrm>
            <a:off x="6019799" y="4549326"/>
            <a:ext cx="3151909" cy="2305209"/>
          </a:xfrm>
          <a:prstGeom prst="rect">
            <a:avLst/>
          </a:prstGeom>
        </p:spPr>
      </p:pic>
      <p:pic>
        <p:nvPicPr>
          <p:cNvPr id="6" name="Picture 5"/>
          <p:cNvPicPr>
            <a:picLocks noChangeAspect="1"/>
          </p:cNvPicPr>
          <p:nvPr/>
        </p:nvPicPr>
        <p:blipFill>
          <a:blip r:embed="rId4"/>
          <a:stretch>
            <a:fillRect/>
          </a:stretch>
        </p:blipFill>
        <p:spPr>
          <a:xfrm>
            <a:off x="6400800" y="0"/>
            <a:ext cx="2743200" cy="2398542"/>
          </a:xfrm>
          <a:prstGeom prst="rect">
            <a:avLst/>
          </a:prstGeom>
        </p:spPr>
      </p:pic>
    </p:spTree>
    <p:extLst>
      <p:ext uri="{BB962C8B-B14F-4D97-AF65-F5344CB8AC3E}">
        <p14:creationId xmlns:p14="http://schemas.microsoft.com/office/powerpoint/2010/main" val="35412340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4495800"/>
            <a:ext cx="9126682" cy="2362200"/>
          </a:xfrm>
        </p:spPr>
        <p:txBody>
          <a:bodyPr>
            <a:normAutofit/>
          </a:bodyPr>
          <a:lstStyle/>
          <a:p>
            <a:pPr marL="0" indent="0">
              <a:buNone/>
            </a:pPr>
            <a:r>
              <a:rPr lang="en-US" b="1" u="sng" dirty="0"/>
              <a:t>7. Battle of Verdun, Feb-Dec 1916 </a:t>
            </a:r>
          </a:p>
          <a:p>
            <a:pPr lvl="1"/>
            <a:r>
              <a:rPr lang="en-US" sz="2400" b="1" dirty="0">
                <a:solidFill>
                  <a:schemeClr val="bg1">
                    <a:lumMod val="65000"/>
                  </a:schemeClr>
                </a:solidFill>
              </a:rPr>
              <a:t>One of the bloodiest, most-ferocious battles of WW1</a:t>
            </a:r>
          </a:p>
          <a:p>
            <a:pPr lvl="1"/>
            <a:r>
              <a:rPr lang="en-US" b="1" dirty="0"/>
              <a:t>French stopped another major German attack. </a:t>
            </a:r>
          </a:p>
          <a:p>
            <a:pPr lvl="1"/>
            <a:r>
              <a:rPr lang="en-US" sz="2400" dirty="0">
                <a:solidFill>
                  <a:schemeClr val="bg1">
                    <a:lumMod val="65000"/>
                  </a:schemeClr>
                </a:solidFill>
              </a:rPr>
              <a:t>300,000+ were killed from both sides.</a:t>
            </a:r>
          </a:p>
          <a:p>
            <a:pPr lvl="1"/>
            <a:endParaRPr lang="en-US" dirty="0"/>
          </a:p>
        </p:txBody>
      </p:sp>
      <p:pic>
        <p:nvPicPr>
          <p:cNvPr id="4" name="Picture 3"/>
          <p:cNvPicPr>
            <a:picLocks noChangeAspect="1"/>
          </p:cNvPicPr>
          <p:nvPr/>
        </p:nvPicPr>
        <p:blipFill>
          <a:blip r:embed="rId2"/>
          <a:stretch>
            <a:fillRect/>
          </a:stretch>
        </p:blipFill>
        <p:spPr>
          <a:xfrm>
            <a:off x="1" y="1385454"/>
            <a:ext cx="4940693" cy="2625435"/>
          </a:xfrm>
          <a:prstGeom prst="rect">
            <a:avLst/>
          </a:prstGeom>
        </p:spPr>
      </p:pic>
      <p:cxnSp>
        <p:nvCxnSpPr>
          <p:cNvPr id="6" name="Straight Arrow Connector 5"/>
          <p:cNvCxnSpPr/>
          <p:nvPr/>
        </p:nvCxnSpPr>
        <p:spPr>
          <a:xfrm flipH="1" flipV="1">
            <a:off x="2209800" y="2743200"/>
            <a:ext cx="762000" cy="1766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5971309" y="1385454"/>
            <a:ext cx="3048000" cy="3448594"/>
          </a:xfrm>
          <a:prstGeom prst="rect">
            <a:avLst/>
          </a:prstGeom>
        </p:spPr>
      </p:pic>
      <p:pic>
        <p:nvPicPr>
          <p:cNvPr id="9" name="Picture 8"/>
          <p:cNvPicPr>
            <a:picLocks noChangeAspect="1"/>
          </p:cNvPicPr>
          <p:nvPr/>
        </p:nvPicPr>
        <p:blipFill rotWithShape="1">
          <a:blip r:embed="rId4"/>
          <a:srcRect r="1122" b="10000"/>
          <a:stretch/>
        </p:blipFill>
        <p:spPr>
          <a:xfrm>
            <a:off x="1143001" y="0"/>
            <a:ext cx="7162800" cy="1371600"/>
          </a:xfrm>
          <a:prstGeom prst="rect">
            <a:avLst/>
          </a:prstGeom>
        </p:spPr>
      </p:pic>
    </p:spTree>
    <p:extLst>
      <p:ext uri="{BB962C8B-B14F-4D97-AF65-F5344CB8AC3E}">
        <p14:creationId xmlns:p14="http://schemas.microsoft.com/office/powerpoint/2010/main" val="1504340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0"/>
            <a:ext cx="9144000" cy="3048000"/>
          </a:xfrm>
        </p:spPr>
        <p:txBody>
          <a:bodyPr>
            <a:normAutofit/>
          </a:bodyPr>
          <a:lstStyle/>
          <a:p>
            <a:pPr marL="0" indent="0">
              <a:buNone/>
            </a:pPr>
            <a:r>
              <a:rPr lang="en-US" sz="2800" b="1" u="sng" dirty="0"/>
              <a:t>Sussex Pledge May 1916:</a:t>
            </a:r>
          </a:p>
          <a:p>
            <a:r>
              <a:rPr lang="en-US" sz="2800" b="1" dirty="0"/>
              <a:t>US and Germany were still doing business</a:t>
            </a:r>
          </a:p>
          <a:p>
            <a:r>
              <a:rPr lang="en-US" sz="2800" b="1" dirty="0"/>
              <a:t>Germany sank the British passenger ship, the </a:t>
            </a:r>
            <a:r>
              <a:rPr lang="en-US" sz="2800" b="1" i="1" dirty="0"/>
              <a:t>Sussex.</a:t>
            </a:r>
            <a:endParaRPr lang="en-US" sz="2800" b="1" dirty="0"/>
          </a:p>
          <a:p>
            <a:r>
              <a:rPr lang="en-US" sz="2800" b="1" dirty="0"/>
              <a:t>US again threatened to join the Allies.</a:t>
            </a:r>
          </a:p>
          <a:p>
            <a:r>
              <a:rPr lang="en-US" sz="2800" b="1" dirty="0"/>
              <a:t>Germany suspended U-boat attacks </a:t>
            </a:r>
            <a:r>
              <a:rPr lang="en-US" sz="2800" dirty="0">
                <a:solidFill>
                  <a:schemeClr val="bg1">
                    <a:lumMod val="75000"/>
                  </a:schemeClr>
                </a:solidFill>
              </a:rPr>
              <a:t>to prevent the US entering the war </a:t>
            </a:r>
            <a:r>
              <a:rPr lang="en-US" sz="2800" dirty="0">
                <a:solidFill>
                  <a:schemeClr val="bg1">
                    <a:lumMod val="65000"/>
                  </a:schemeClr>
                </a:solidFill>
              </a:rPr>
              <a:t>on the side of the Allies.</a:t>
            </a:r>
          </a:p>
          <a:p>
            <a:endParaRPr lang="en-US" dirty="0"/>
          </a:p>
        </p:txBody>
      </p:sp>
      <p:pic>
        <p:nvPicPr>
          <p:cNvPr id="4" name="Picture 3"/>
          <p:cNvPicPr>
            <a:picLocks noChangeAspect="1"/>
          </p:cNvPicPr>
          <p:nvPr/>
        </p:nvPicPr>
        <p:blipFill>
          <a:blip r:embed="rId2"/>
          <a:stretch>
            <a:fillRect/>
          </a:stretch>
        </p:blipFill>
        <p:spPr>
          <a:xfrm>
            <a:off x="5086470" y="0"/>
            <a:ext cx="4057530" cy="2895600"/>
          </a:xfrm>
          <a:prstGeom prst="rect">
            <a:avLst/>
          </a:prstGeom>
        </p:spPr>
      </p:pic>
      <p:pic>
        <p:nvPicPr>
          <p:cNvPr id="6" name="Picture 5"/>
          <p:cNvPicPr>
            <a:picLocks noChangeAspect="1"/>
          </p:cNvPicPr>
          <p:nvPr/>
        </p:nvPicPr>
        <p:blipFill>
          <a:blip r:embed="rId3"/>
          <a:stretch>
            <a:fillRect/>
          </a:stretch>
        </p:blipFill>
        <p:spPr>
          <a:xfrm>
            <a:off x="5316" y="0"/>
            <a:ext cx="4947684" cy="3710763"/>
          </a:xfrm>
          <a:prstGeom prst="rect">
            <a:avLst/>
          </a:prstGeom>
        </p:spPr>
      </p:pic>
    </p:spTree>
    <p:extLst>
      <p:ext uri="{BB962C8B-B14F-4D97-AF65-F5344CB8AC3E}">
        <p14:creationId xmlns:p14="http://schemas.microsoft.com/office/powerpoint/2010/main" val="35017668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82702"/>
            <a:ext cx="9144000" cy="4678363"/>
          </a:xfrm>
        </p:spPr>
        <p:txBody>
          <a:bodyPr>
            <a:normAutofit/>
          </a:bodyPr>
          <a:lstStyle/>
          <a:p>
            <a:pPr marL="0" indent="0">
              <a:buNone/>
            </a:pPr>
            <a:r>
              <a:rPr lang="en-US" b="1" u="sng" dirty="0"/>
              <a:t>8. Battle of Somme, 1916 </a:t>
            </a:r>
          </a:p>
          <a:p>
            <a:pPr lvl="1"/>
            <a:r>
              <a:rPr lang="en-US" b="1" dirty="0"/>
              <a:t>GBR/FRA </a:t>
            </a:r>
            <a:r>
              <a:rPr lang="en-US" b="1" dirty="0" err="1"/>
              <a:t>vs</a:t>
            </a:r>
            <a:r>
              <a:rPr lang="en-US" b="1" dirty="0"/>
              <a:t> Germany, </a:t>
            </a:r>
            <a:r>
              <a:rPr lang="en-US" dirty="0">
                <a:solidFill>
                  <a:schemeClr val="bg1">
                    <a:lumMod val="75000"/>
                  </a:schemeClr>
                </a:solidFill>
              </a:rPr>
              <a:t>the British planned this attack</a:t>
            </a:r>
          </a:p>
          <a:p>
            <a:pPr lvl="1"/>
            <a:r>
              <a:rPr lang="en-US" b="1" dirty="0"/>
              <a:t>GBR wanted to end the stalemate on Western Front</a:t>
            </a:r>
          </a:p>
          <a:p>
            <a:pPr lvl="1"/>
            <a:r>
              <a:rPr lang="en-US" dirty="0">
                <a:solidFill>
                  <a:schemeClr val="bg1">
                    <a:lumMod val="65000"/>
                  </a:schemeClr>
                </a:solidFill>
              </a:rPr>
              <a:t>One of the largest WW1 battles</a:t>
            </a:r>
          </a:p>
          <a:p>
            <a:pPr lvl="1"/>
            <a:r>
              <a:rPr lang="en-US" b="1" dirty="0"/>
              <a:t>Ended in complete Allied failure.</a:t>
            </a:r>
          </a:p>
          <a:p>
            <a:pPr lvl="1"/>
            <a:r>
              <a:rPr lang="en-US" b="1" dirty="0">
                <a:solidFill>
                  <a:schemeClr val="bg1">
                    <a:lumMod val="75000"/>
                  </a:schemeClr>
                </a:solidFill>
              </a:rPr>
              <a:t>1,000,000+ killed (all sides)</a:t>
            </a:r>
          </a:p>
        </p:txBody>
      </p:sp>
      <p:pic>
        <p:nvPicPr>
          <p:cNvPr id="5" name="Picture 4"/>
          <p:cNvPicPr>
            <a:picLocks noChangeAspect="1"/>
          </p:cNvPicPr>
          <p:nvPr/>
        </p:nvPicPr>
        <p:blipFill>
          <a:blip r:embed="rId2"/>
          <a:stretch>
            <a:fillRect/>
          </a:stretch>
        </p:blipFill>
        <p:spPr>
          <a:xfrm>
            <a:off x="4800600" y="3794476"/>
            <a:ext cx="4343400" cy="3072384"/>
          </a:xfrm>
          <a:prstGeom prst="rect">
            <a:avLst/>
          </a:prstGeom>
        </p:spPr>
      </p:pic>
      <p:pic>
        <p:nvPicPr>
          <p:cNvPr id="6" name="Picture 5"/>
          <p:cNvPicPr>
            <a:picLocks noChangeAspect="1"/>
          </p:cNvPicPr>
          <p:nvPr/>
        </p:nvPicPr>
        <p:blipFill>
          <a:blip r:embed="rId3"/>
          <a:stretch>
            <a:fillRect/>
          </a:stretch>
        </p:blipFill>
        <p:spPr>
          <a:xfrm>
            <a:off x="1" y="4495800"/>
            <a:ext cx="4597956" cy="2362200"/>
          </a:xfrm>
          <a:prstGeom prst="rect">
            <a:avLst/>
          </a:prstGeom>
        </p:spPr>
      </p:pic>
      <p:pic>
        <p:nvPicPr>
          <p:cNvPr id="7" name="Picture 6"/>
          <p:cNvPicPr>
            <a:picLocks noChangeAspect="1"/>
          </p:cNvPicPr>
          <p:nvPr/>
        </p:nvPicPr>
        <p:blipFill>
          <a:blip r:embed="rId4"/>
          <a:stretch>
            <a:fillRect/>
          </a:stretch>
        </p:blipFill>
        <p:spPr>
          <a:xfrm>
            <a:off x="1066800" y="0"/>
            <a:ext cx="5562600" cy="1091562"/>
          </a:xfrm>
          <a:prstGeom prst="rect">
            <a:avLst/>
          </a:prstGeom>
        </p:spPr>
      </p:pic>
    </p:spTree>
    <p:extLst>
      <p:ext uri="{BB962C8B-B14F-4D97-AF65-F5344CB8AC3E}">
        <p14:creationId xmlns:p14="http://schemas.microsoft.com/office/powerpoint/2010/main" val="19512969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81600"/>
            <a:ext cx="9144000" cy="1669312"/>
          </a:xfrm>
        </p:spPr>
        <p:txBody>
          <a:bodyPr>
            <a:normAutofit fontScale="92500" lnSpcReduction="10000"/>
          </a:bodyPr>
          <a:lstStyle/>
          <a:p>
            <a:pPr marL="0" indent="0">
              <a:buNone/>
            </a:pPr>
            <a:r>
              <a:rPr lang="en-US" sz="2800" u="sng" dirty="0">
                <a:solidFill>
                  <a:schemeClr val="bg1">
                    <a:lumMod val="75000"/>
                  </a:schemeClr>
                </a:solidFill>
              </a:rPr>
              <a:t>9. Battle of </a:t>
            </a:r>
            <a:r>
              <a:rPr lang="en-US" sz="2800" u="sng" dirty="0" err="1">
                <a:solidFill>
                  <a:schemeClr val="bg1">
                    <a:lumMod val="75000"/>
                  </a:schemeClr>
                </a:solidFill>
              </a:rPr>
              <a:t>Caporetto</a:t>
            </a:r>
            <a:r>
              <a:rPr lang="en-US" sz="2800" u="sng" dirty="0">
                <a:solidFill>
                  <a:schemeClr val="bg1">
                    <a:lumMod val="75000"/>
                  </a:schemeClr>
                </a:solidFill>
              </a:rPr>
              <a:t> Oct. 1917</a:t>
            </a:r>
          </a:p>
          <a:p>
            <a:r>
              <a:rPr lang="en-US" sz="2800" dirty="0">
                <a:solidFill>
                  <a:schemeClr val="bg1">
                    <a:lumMod val="75000"/>
                  </a:schemeClr>
                </a:solidFill>
              </a:rPr>
              <a:t>1917, a combined German and Austro-Hungarian force scored one of the most crushing victories of WW1, decimating Italian troops in Northern Italy.</a:t>
            </a:r>
          </a:p>
          <a:p>
            <a:endParaRPr lang="en-US" dirty="0"/>
          </a:p>
        </p:txBody>
      </p:sp>
      <p:pic>
        <p:nvPicPr>
          <p:cNvPr id="4" name="Picture 3"/>
          <p:cNvPicPr>
            <a:picLocks noChangeAspect="1"/>
          </p:cNvPicPr>
          <p:nvPr/>
        </p:nvPicPr>
        <p:blipFill rotWithShape="1">
          <a:blip r:embed="rId2"/>
          <a:srcRect t="6105"/>
          <a:stretch/>
        </p:blipFill>
        <p:spPr>
          <a:xfrm>
            <a:off x="1447799" y="0"/>
            <a:ext cx="6485381" cy="5181600"/>
          </a:xfrm>
          <a:prstGeom prst="rect">
            <a:avLst/>
          </a:prstGeom>
        </p:spPr>
      </p:pic>
      <p:cxnSp>
        <p:nvCxnSpPr>
          <p:cNvPr id="6" name="Straight Arrow Connector 5"/>
          <p:cNvCxnSpPr/>
          <p:nvPr/>
        </p:nvCxnSpPr>
        <p:spPr>
          <a:xfrm flipV="1">
            <a:off x="2362200" y="2286000"/>
            <a:ext cx="1600200" cy="2971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19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bg1">
                    <a:lumMod val="65000"/>
                  </a:schemeClr>
                </a:solidFill>
              </a:rPr>
              <a:t>Europe before WWI</a:t>
            </a:r>
          </a:p>
        </p:txBody>
      </p:sp>
      <p:pic>
        <p:nvPicPr>
          <p:cNvPr id="4" name="Content Placeholder 3"/>
          <p:cNvPicPr>
            <a:picLocks noGrp="1" noChangeAspect="1"/>
          </p:cNvPicPr>
          <p:nvPr>
            <p:ph idx="1"/>
          </p:nvPr>
        </p:nvPicPr>
        <p:blipFill>
          <a:blip r:embed="rId2"/>
          <a:stretch>
            <a:fillRect/>
          </a:stretch>
        </p:blipFill>
        <p:spPr>
          <a:xfrm>
            <a:off x="685800" y="1371600"/>
            <a:ext cx="8001000" cy="5361136"/>
          </a:xfrm>
          <a:prstGeom prst="rect">
            <a:avLst/>
          </a:prstGeom>
        </p:spPr>
      </p:pic>
    </p:spTree>
    <p:extLst>
      <p:ext uri="{BB962C8B-B14F-4D97-AF65-F5344CB8AC3E}">
        <p14:creationId xmlns:p14="http://schemas.microsoft.com/office/powerpoint/2010/main" val="32242700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normAutofit/>
          </a:bodyPr>
          <a:lstStyle/>
          <a:p>
            <a:r>
              <a:rPr lang="en-US" b="1" dirty="0">
                <a:solidFill>
                  <a:schemeClr val="bg1">
                    <a:lumMod val="65000"/>
                  </a:schemeClr>
                </a:solidFill>
              </a:rPr>
              <a:t>WW1 sparked the invention of plastic surgery</a:t>
            </a:r>
          </a:p>
          <a:p>
            <a:r>
              <a:rPr lang="en-US" dirty="0">
                <a:solidFill>
                  <a:schemeClr val="bg1">
                    <a:lumMod val="65000"/>
                  </a:schemeClr>
                </a:solidFill>
              </a:rPr>
              <a:t>Shrapnel was the cause of many facial injuries in WW1 and unlike the straight-line wounds inflicted by bullets, the twisted metal shards produced from a shrapnel blast could easily rip a face off. Horrified by the injuries he saw, surgeon Harold </a:t>
            </a:r>
            <a:r>
              <a:rPr lang="en-US" dirty="0" err="1">
                <a:solidFill>
                  <a:schemeClr val="bg1">
                    <a:lumMod val="65000"/>
                  </a:schemeClr>
                </a:solidFill>
              </a:rPr>
              <a:t>Gillies</a:t>
            </a:r>
            <a:r>
              <a:rPr lang="en-US" dirty="0">
                <a:solidFill>
                  <a:schemeClr val="bg1">
                    <a:lumMod val="65000"/>
                  </a:schemeClr>
                </a:solidFill>
              </a:rPr>
              <a:t>, took on the task of helping victims and pioneered early techniques of facial reconstruction in the process.</a:t>
            </a:r>
          </a:p>
          <a:p>
            <a:endParaRPr lang="en-US" dirty="0"/>
          </a:p>
        </p:txBody>
      </p:sp>
    </p:spTree>
    <p:extLst>
      <p:ext uri="{BB962C8B-B14F-4D97-AF65-F5344CB8AC3E}">
        <p14:creationId xmlns:p14="http://schemas.microsoft.com/office/powerpoint/2010/main" val="26076986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062" y="0"/>
            <a:ext cx="8229600" cy="762000"/>
          </a:xfrm>
        </p:spPr>
        <p:txBody>
          <a:bodyPr/>
          <a:lstStyle/>
          <a:p>
            <a:r>
              <a:rPr lang="en-US" dirty="0">
                <a:solidFill>
                  <a:schemeClr val="bg1">
                    <a:lumMod val="65000"/>
                  </a:schemeClr>
                </a:solidFill>
              </a:rPr>
              <a:t>Horrors of War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31" y="762000"/>
            <a:ext cx="8078569" cy="518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5950926"/>
            <a:ext cx="6705600" cy="830997"/>
          </a:xfrm>
          <a:prstGeom prst="rect">
            <a:avLst/>
          </a:prstGeom>
          <a:noFill/>
        </p:spPr>
        <p:txBody>
          <a:bodyPr wrap="square" rtlCol="0">
            <a:spAutoFit/>
          </a:bodyPr>
          <a:lstStyle/>
          <a:p>
            <a:r>
              <a:rPr lang="en-US" sz="2400" dirty="0">
                <a:solidFill>
                  <a:schemeClr val="bg1">
                    <a:lumMod val="65000"/>
                  </a:schemeClr>
                </a:solidFill>
              </a:rPr>
              <a:t>Many soldiers suffered life altering facial injuries</a:t>
            </a:r>
          </a:p>
          <a:p>
            <a:r>
              <a:rPr lang="en-US" sz="2400" dirty="0">
                <a:solidFill>
                  <a:schemeClr val="bg1">
                    <a:lumMod val="65000"/>
                  </a:schemeClr>
                </a:solidFill>
              </a:rPr>
              <a:t>Prosthetic masks were made to cover facial injuries </a:t>
            </a:r>
          </a:p>
        </p:txBody>
      </p:sp>
    </p:spTree>
    <p:extLst>
      <p:ext uri="{BB962C8B-B14F-4D97-AF65-F5344CB8AC3E}">
        <p14:creationId xmlns:p14="http://schemas.microsoft.com/office/powerpoint/2010/main" val="10571413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020050" cy="601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5415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 y="1295400"/>
            <a:ext cx="9144000" cy="899556"/>
          </a:xfrm>
        </p:spPr>
        <p:txBody>
          <a:bodyPr>
            <a:normAutofit fontScale="90000"/>
          </a:bodyPr>
          <a:lstStyle/>
          <a:p>
            <a:r>
              <a:rPr lang="en-US" sz="3200" dirty="0">
                <a:solidFill>
                  <a:schemeClr val="bg1">
                    <a:lumMod val="75000"/>
                  </a:schemeClr>
                </a:solidFill>
              </a:rPr>
              <a:t>Prosthetic Mask</a:t>
            </a:r>
            <a:br>
              <a:rPr lang="en-US" sz="3200" dirty="0">
                <a:solidFill>
                  <a:schemeClr val="bg1">
                    <a:lumMod val="75000"/>
                  </a:schemeClr>
                </a:solidFill>
              </a:rPr>
            </a:br>
            <a:r>
              <a:rPr lang="en-US" sz="3200" dirty="0">
                <a:solidFill>
                  <a:schemeClr val="bg1">
                    <a:lumMod val="75000"/>
                  </a:schemeClr>
                </a:solidFill>
              </a:rPr>
              <a:t>Glasses were used to hold the facial pieces 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214" y="2667000"/>
            <a:ext cx="2743200" cy="147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468" y="2438400"/>
            <a:ext cx="2988381" cy="438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 y="4905103"/>
            <a:ext cx="444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90800"/>
            <a:ext cx="1400883" cy="204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5381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October 29, 2015</a:t>
            </a:r>
          </a:p>
        </p:txBody>
      </p:sp>
      <p:sp>
        <p:nvSpPr>
          <p:cNvPr id="3" name="Content Placeholder 2"/>
          <p:cNvSpPr>
            <a:spLocks noGrp="1"/>
          </p:cNvSpPr>
          <p:nvPr>
            <p:ph idx="1"/>
          </p:nvPr>
        </p:nvSpPr>
        <p:spPr/>
        <p:txBody>
          <a:bodyPr/>
          <a:lstStyle/>
          <a:p>
            <a:r>
              <a:rPr lang="en-US" dirty="0"/>
              <a:t>Why didn’t Germany  want the United </a:t>
            </a:r>
            <a:r>
              <a:rPr lang="en-US"/>
              <a:t>States to </a:t>
            </a:r>
            <a:r>
              <a:rPr lang="en-US" dirty="0"/>
              <a:t>fight World War I?  (Hint: Review from yesterday’s class.)</a:t>
            </a:r>
          </a:p>
        </p:txBody>
      </p:sp>
    </p:spTree>
    <p:extLst>
      <p:ext uri="{BB962C8B-B14F-4D97-AF65-F5344CB8AC3E}">
        <p14:creationId xmlns:p14="http://schemas.microsoft.com/office/powerpoint/2010/main" val="4715630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4343400" cy="762000"/>
          </a:xfrm>
        </p:spPr>
        <p:txBody>
          <a:bodyPr>
            <a:normAutofit/>
          </a:bodyPr>
          <a:lstStyle/>
          <a:p>
            <a:r>
              <a:rPr lang="en-US" sz="3200" b="1" u="sng" dirty="0"/>
              <a:t>End of WW1</a:t>
            </a:r>
          </a:p>
        </p:txBody>
      </p:sp>
      <p:sp>
        <p:nvSpPr>
          <p:cNvPr id="4" name="Content Placeholder 3"/>
          <p:cNvSpPr>
            <a:spLocks noGrp="1"/>
          </p:cNvSpPr>
          <p:nvPr>
            <p:ph idx="1"/>
          </p:nvPr>
        </p:nvSpPr>
        <p:spPr>
          <a:xfrm>
            <a:off x="0" y="751367"/>
            <a:ext cx="9144000" cy="5943600"/>
          </a:xfrm>
        </p:spPr>
        <p:txBody>
          <a:bodyPr/>
          <a:lstStyle/>
          <a:p>
            <a:r>
              <a:rPr lang="en-US" sz="2400" dirty="0">
                <a:solidFill>
                  <a:schemeClr val="bg1">
                    <a:lumMod val="75000"/>
                  </a:schemeClr>
                </a:solidFill>
              </a:rPr>
              <a:t>U.S. shipped supplies to both Allies &amp; Germany</a:t>
            </a:r>
          </a:p>
          <a:p>
            <a:r>
              <a:rPr lang="en-US" sz="2800" b="1" dirty="0"/>
              <a:t>Many Americans wanted to remain neutral</a:t>
            </a:r>
          </a:p>
          <a:p>
            <a:r>
              <a:rPr lang="en-US" sz="2800" b="1" u="sng" dirty="0"/>
              <a:t>Neutrality</a:t>
            </a:r>
            <a:r>
              <a:rPr lang="en-US" sz="2800" b="1" dirty="0"/>
              <a:t> - not taking sides in a war.</a:t>
            </a:r>
          </a:p>
          <a:p>
            <a:r>
              <a:rPr lang="en-US" sz="2400" dirty="0">
                <a:solidFill>
                  <a:schemeClr val="bg1">
                    <a:lumMod val="65000"/>
                  </a:schemeClr>
                </a:solidFill>
              </a:rPr>
              <a:t>They felt it wasn’t our war.</a:t>
            </a:r>
          </a:p>
          <a:p>
            <a:r>
              <a:rPr lang="en-US" sz="2400" dirty="0">
                <a:solidFill>
                  <a:schemeClr val="bg1">
                    <a:lumMod val="65000"/>
                  </a:schemeClr>
                </a:solidFill>
              </a:rPr>
              <a:t>German-Americans immigrants were rooting for Germany</a:t>
            </a:r>
          </a:p>
          <a:p>
            <a:r>
              <a:rPr lang="en-US" sz="2400" dirty="0">
                <a:solidFill>
                  <a:schemeClr val="bg1">
                    <a:lumMod val="65000"/>
                  </a:schemeClr>
                </a:solidFill>
              </a:rPr>
              <a:t>Most other Americans sided with Britain</a:t>
            </a:r>
          </a:p>
          <a:p>
            <a:r>
              <a:rPr lang="en-US" sz="2400" dirty="0">
                <a:solidFill>
                  <a:schemeClr val="bg1">
                    <a:lumMod val="65000"/>
                  </a:schemeClr>
                </a:solidFill>
              </a:rPr>
              <a:t>Britain was U.S. largest trade partner.</a:t>
            </a:r>
          </a:p>
          <a:p>
            <a:r>
              <a:rPr lang="en-US" sz="2800" b="1" dirty="0"/>
              <a:t>1916 – President Wilson was re-elected </a:t>
            </a:r>
            <a:r>
              <a:rPr lang="en-US" sz="2400" dirty="0">
                <a:solidFill>
                  <a:schemeClr val="bg1">
                    <a:lumMod val="65000"/>
                  </a:schemeClr>
                </a:solidFill>
              </a:rPr>
              <a:t>(for 4 more years)</a:t>
            </a:r>
          </a:p>
          <a:p>
            <a:r>
              <a:rPr lang="en-US" sz="2400" dirty="0">
                <a:solidFill>
                  <a:schemeClr val="bg1">
                    <a:lumMod val="65000"/>
                  </a:schemeClr>
                </a:solidFill>
              </a:rPr>
              <a:t>His job was secured now, so if he went to war, his re-election would now not be a problem.</a:t>
            </a:r>
          </a:p>
          <a:p>
            <a:r>
              <a:rPr lang="en-US" sz="2400" dirty="0">
                <a:solidFill>
                  <a:schemeClr val="bg1">
                    <a:lumMod val="65000"/>
                  </a:schemeClr>
                </a:solidFill>
              </a:rPr>
              <a:t>Germany was afraid the US was going to join the Allies.</a:t>
            </a:r>
            <a:endParaRPr lang="en-US" sz="2400" dirty="0"/>
          </a:p>
          <a:p>
            <a:endParaRPr lang="en-US" dirty="0"/>
          </a:p>
          <a:p>
            <a:endParaRPr lang="en-US" dirty="0"/>
          </a:p>
          <a:p>
            <a:endParaRPr lang="en-US" dirty="0"/>
          </a:p>
          <a:p>
            <a:endParaRPr lang="en-US" dirty="0"/>
          </a:p>
        </p:txBody>
      </p:sp>
      <p:pic>
        <p:nvPicPr>
          <p:cNvPr id="2" name="Picture 1"/>
          <p:cNvPicPr>
            <a:picLocks noChangeAspect="1"/>
          </p:cNvPicPr>
          <p:nvPr/>
        </p:nvPicPr>
        <p:blipFill rotWithShape="1">
          <a:blip r:embed="rId2"/>
          <a:srcRect l="18823" t="3911" r="18550" b="4003"/>
          <a:stretch/>
        </p:blipFill>
        <p:spPr>
          <a:xfrm>
            <a:off x="6930192" y="0"/>
            <a:ext cx="2203175" cy="2667000"/>
          </a:xfrm>
          <a:prstGeom prst="rect">
            <a:avLst/>
          </a:prstGeom>
        </p:spPr>
      </p:pic>
    </p:spTree>
    <p:extLst>
      <p:ext uri="{BB962C8B-B14F-4D97-AF65-F5344CB8AC3E}">
        <p14:creationId xmlns:p14="http://schemas.microsoft.com/office/powerpoint/2010/main" val="21280755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172200"/>
          </a:xfrm>
        </p:spPr>
        <p:txBody>
          <a:bodyPr>
            <a:normAutofit/>
          </a:bodyPr>
          <a:lstStyle/>
          <a:p>
            <a:r>
              <a:rPr lang="en-US" sz="2800" b="1" u="sng" dirty="0"/>
              <a:t>Zimmermann note (Jan 1917)</a:t>
            </a:r>
            <a:r>
              <a:rPr lang="en-US" sz="2800" b="1" dirty="0"/>
              <a:t>:</a:t>
            </a:r>
          </a:p>
          <a:p>
            <a:pPr lvl="1"/>
            <a:r>
              <a:rPr lang="en-US" b="1" dirty="0"/>
              <a:t>Germany feared US joining the war</a:t>
            </a:r>
          </a:p>
          <a:p>
            <a:pPr lvl="1"/>
            <a:r>
              <a:rPr lang="en-US" b="1" dirty="0"/>
              <a:t>They asked Mexico to declare war on US.</a:t>
            </a:r>
          </a:p>
          <a:p>
            <a:pPr lvl="1"/>
            <a:r>
              <a:rPr lang="en-US" b="1" dirty="0"/>
              <a:t>They promised to help Mexico get back lost territory from the US </a:t>
            </a:r>
            <a:r>
              <a:rPr lang="en-US" dirty="0">
                <a:solidFill>
                  <a:schemeClr val="bg1">
                    <a:lumMod val="65000"/>
                  </a:schemeClr>
                </a:solidFill>
              </a:rPr>
              <a:t>(TX, AZ, NM)</a:t>
            </a:r>
          </a:p>
          <a:p>
            <a:pPr lvl="1"/>
            <a:r>
              <a:rPr lang="en-US" sz="2400" dirty="0">
                <a:solidFill>
                  <a:schemeClr val="bg1">
                    <a:lumMod val="65000"/>
                  </a:schemeClr>
                </a:solidFill>
              </a:rPr>
              <a:t>The note was intercepted by British agents.</a:t>
            </a:r>
            <a:endParaRPr lang="en-US" sz="2400" dirty="0"/>
          </a:p>
          <a:p>
            <a:r>
              <a:rPr lang="en-US" sz="2800" b="1" dirty="0"/>
              <a:t>1917 more US ships were sunk </a:t>
            </a:r>
          </a:p>
          <a:p>
            <a:r>
              <a:rPr lang="en-US" sz="2800" b="1" dirty="0"/>
              <a:t>Apr 1917 U.S. finally joined WW1, declared war on Ger.</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799" y="3962400"/>
            <a:ext cx="346551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descr="https://upload.wikimedia.org/wikipedia/commons/thumb/2/25/Zimmermann_Telegram.svg/220px-Zimmermann_Telegram.svg.png"/>
          <p:cNvPicPr>
            <a:picLocks noChangeAspect="1" noChangeArrowheads="1"/>
          </p:cNvPicPr>
          <p:nvPr/>
        </p:nvPicPr>
        <p:blipFill rotWithShape="1">
          <a:blip r:embed="rId3">
            <a:extLst>
              <a:ext uri="{28A0092B-C50C-407E-A947-70E740481C1C}">
                <a14:useLocalDpi xmlns:a14="http://schemas.microsoft.com/office/drawing/2010/main" val="0"/>
              </a:ext>
            </a:extLst>
          </a:blip>
          <a:srcRect l="25528" t="44566" r="9787" b="-722"/>
          <a:stretch/>
        </p:blipFill>
        <p:spPr bwMode="auto">
          <a:xfrm>
            <a:off x="1295400" y="3962400"/>
            <a:ext cx="31224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029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800" b="1" u="sng" dirty="0"/>
              <a:t>Selective Service Act </a:t>
            </a:r>
            <a:r>
              <a:rPr lang="en-US" sz="2800" b="1" dirty="0"/>
              <a:t>– (May 1917) required young men to sign up for a random “draft” into the military.</a:t>
            </a:r>
          </a:p>
          <a:p>
            <a:pPr lvl="1"/>
            <a:r>
              <a:rPr lang="en-US" sz="2400" dirty="0">
                <a:solidFill>
                  <a:schemeClr val="bg1">
                    <a:lumMod val="65000"/>
                  </a:schemeClr>
                </a:solidFill>
              </a:rPr>
              <a:t>24 million signed up</a:t>
            </a:r>
          </a:p>
          <a:p>
            <a:pPr lvl="1"/>
            <a:r>
              <a:rPr lang="en-US" sz="2400" dirty="0">
                <a:solidFill>
                  <a:schemeClr val="bg1">
                    <a:lumMod val="65000"/>
                  </a:schemeClr>
                </a:solidFill>
              </a:rPr>
              <a:t>3 million were drafted</a:t>
            </a:r>
          </a:p>
          <a:p>
            <a:pPr lvl="1"/>
            <a:r>
              <a:rPr lang="en-US" sz="2400" dirty="0">
                <a:solidFill>
                  <a:schemeClr val="bg1">
                    <a:lumMod val="65000"/>
                  </a:schemeClr>
                </a:solidFill>
              </a:rPr>
              <a:t>2 million were sent to Europe</a:t>
            </a:r>
          </a:p>
          <a:p>
            <a:pPr lvl="1"/>
            <a:r>
              <a:rPr lang="en-US" sz="2400" dirty="0">
                <a:solidFill>
                  <a:schemeClr val="bg1">
                    <a:lumMod val="65000"/>
                  </a:schemeClr>
                </a:solidFill>
              </a:rPr>
              <a:t>1.5 million were in combat</a:t>
            </a:r>
          </a:p>
          <a:p>
            <a:pPr lvl="1"/>
            <a:r>
              <a:rPr lang="en-US" sz="2400" dirty="0">
                <a:solidFill>
                  <a:schemeClr val="bg1">
                    <a:lumMod val="65000"/>
                  </a:schemeClr>
                </a:solidFill>
              </a:rPr>
              <a:t>116,000 American combat soldiers were killed (about 1 out of 8)</a:t>
            </a:r>
          </a:p>
          <a:p>
            <a:r>
              <a:rPr lang="en-US" sz="2400" dirty="0">
                <a:solidFill>
                  <a:schemeClr val="bg1">
                    <a:lumMod val="65000"/>
                  </a:schemeClr>
                </a:solidFill>
              </a:rPr>
              <a:t>Soldiers trained for 8 months with rifles, bayonets and grenades.</a:t>
            </a:r>
          </a:p>
          <a:p>
            <a:r>
              <a:rPr lang="en-US" sz="2400" dirty="0">
                <a:solidFill>
                  <a:schemeClr val="bg1">
                    <a:lumMod val="65000"/>
                  </a:schemeClr>
                </a:solidFill>
              </a:rPr>
              <a:t>The US needed a navy and experienced shipbuilders weren’t drafted.</a:t>
            </a:r>
          </a:p>
          <a:p>
            <a:r>
              <a:rPr lang="en-US" sz="2800" dirty="0">
                <a:solidFill>
                  <a:schemeClr val="bg1">
                    <a:lumMod val="65000"/>
                  </a:schemeClr>
                </a:solidFill>
              </a:rPr>
              <a:t>US ships were still vulnerable to U-boat attacks, so we sailed them in large groups.</a:t>
            </a:r>
          </a:p>
          <a:p>
            <a:r>
              <a:rPr lang="en-US" sz="2800" b="1" u="sng" dirty="0"/>
              <a:t>Convoy system </a:t>
            </a:r>
            <a:r>
              <a:rPr lang="en-US" sz="2800" b="1" dirty="0"/>
              <a:t>– US ships travelled in large groups with guard ships to protected cargo ships against U-boats.</a:t>
            </a:r>
          </a:p>
          <a:p>
            <a:r>
              <a:rPr lang="en-US" sz="2400" dirty="0">
                <a:solidFill>
                  <a:schemeClr val="bg1">
                    <a:lumMod val="65000"/>
                  </a:schemeClr>
                </a:solidFill>
              </a:rPr>
              <a:t>In 1917 American troops were fresh compared to Europeans who had been fighting for 2 years</a:t>
            </a:r>
          </a:p>
          <a:p>
            <a:endParaRPr lang="en-US" sz="2800" dirty="0"/>
          </a:p>
          <a:p>
            <a:pPr marL="457200" lvl="1" indent="0">
              <a:buNone/>
            </a:pPr>
            <a:endParaRPr lang="en-US" sz="2800" dirty="0">
              <a:solidFill>
                <a:schemeClr val="bg1">
                  <a:lumMod val="65000"/>
                </a:schemeClr>
              </a:solidFill>
            </a:endParaRPr>
          </a:p>
        </p:txBody>
      </p:sp>
    </p:spTree>
    <p:extLst>
      <p:ext uri="{BB962C8B-B14F-4D97-AF65-F5344CB8AC3E}">
        <p14:creationId xmlns:p14="http://schemas.microsoft.com/office/powerpoint/2010/main" val="6784180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066800"/>
          </a:xfrm>
        </p:spPr>
        <p:txBody>
          <a:bodyPr>
            <a:noAutofit/>
          </a:bodyPr>
          <a:lstStyle/>
          <a:p>
            <a:r>
              <a:rPr lang="en-US" sz="3600" b="1" u="sng" dirty="0"/>
              <a:t>The Doughboy </a:t>
            </a:r>
            <a:r>
              <a:rPr lang="en-US" sz="3600" b="1" dirty="0"/>
              <a:t>- U.S. Army soldier</a:t>
            </a:r>
          </a:p>
        </p:txBody>
      </p:sp>
      <p:pic>
        <p:nvPicPr>
          <p:cNvPr id="5" name="Picture 4"/>
          <p:cNvPicPr>
            <a:picLocks noChangeAspect="1"/>
          </p:cNvPicPr>
          <p:nvPr/>
        </p:nvPicPr>
        <p:blipFill>
          <a:blip r:embed="rId2"/>
          <a:stretch>
            <a:fillRect/>
          </a:stretch>
        </p:blipFill>
        <p:spPr>
          <a:xfrm>
            <a:off x="4419600" y="1219200"/>
            <a:ext cx="3276600" cy="5047735"/>
          </a:xfrm>
          <a:prstGeom prst="rect">
            <a:avLst/>
          </a:prstGeom>
        </p:spPr>
      </p:pic>
      <p:pic>
        <p:nvPicPr>
          <p:cNvPr id="6" name="Picture 5"/>
          <p:cNvPicPr>
            <a:picLocks noChangeAspect="1"/>
          </p:cNvPicPr>
          <p:nvPr/>
        </p:nvPicPr>
        <p:blipFill>
          <a:blip r:embed="rId3"/>
          <a:stretch>
            <a:fillRect/>
          </a:stretch>
        </p:blipFill>
        <p:spPr>
          <a:xfrm>
            <a:off x="1033709" y="1210900"/>
            <a:ext cx="2257425" cy="5276850"/>
          </a:xfrm>
          <a:prstGeom prst="rect">
            <a:avLst/>
          </a:prstGeom>
        </p:spPr>
      </p:pic>
      <p:sp>
        <p:nvSpPr>
          <p:cNvPr id="7" name="TextBox 6"/>
          <p:cNvSpPr txBox="1"/>
          <p:nvPr/>
        </p:nvSpPr>
        <p:spPr>
          <a:xfrm>
            <a:off x="990600" y="6487750"/>
            <a:ext cx="4038600" cy="369332"/>
          </a:xfrm>
          <a:prstGeom prst="rect">
            <a:avLst/>
          </a:prstGeom>
          <a:noFill/>
        </p:spPr>
        <p:txBody>
          <a:bodyPr wrap="square" rtlCol="0">
            <a:spAutoFit/>
          </a:bodyPr>
          <a:lstStyle/>
          <a:p>
            <a:r>
              <a:rPr lang="en-US" dirty="0"/>
              <a:t>Future President Truman</a:t>
            </a:r>
          </a:p>
        </p:txBody>
      </p:sp>
      <p:sp>
        <p:nvSpPr>
          <p:cNvPr id="2" name="Rectangle 1"/>
          <p:cNvSpPr/>
          <p:nvPr/>
        </p:nvSpPr>
        <p:spPr>
          <a:xfrm>
            <a:off x="4648200" y="6400800"/>
            <a:ext cx="4572000" cy="276999"/>
          </a:xfrm>
          <a:prstGeom prst="rect">
            <a:avLst/>
          </a:prstGeom>
        </p:spPr>
        <p:txBody>
          <a:bodyPr>
            <a:spAutoFit/>
          </a:bodyPr>
          <a:lstStyle/>
          <a:p>
            <a:r>
              <a:rPr lang="en-US" sz="1200" dirty="0">
                <a:hlinkClick r:id="rId4"/>
              </a:rPr>
              <a:t>http://www.youtube.com/watch?v=rYMpvD-w8rU</a:t>
            </a:r>
            <a:r>
              <a:rPr lang="en-US" sz="1200" dirty="0"/>
              <a:t>	7:58</a:t>
            </a:r>
          </a:p>
        </p:txBody>
      </p:sp>
    </p:spTree>
    <p:extLst>
      <p:ext uri="{BB962C8B-B14F-4D97-AF65-F5344CB8AC3E}">
        <p14:creationId xmlns:p14="http://schemas.microsoft.com/office/powerpoint/2010/main" val="28018609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867" r="24566" b="40"/>
          <a:stretch/>
        </p:blipFill>
        <p:spPr>
          <a:xfrm>
            <a:off x="6592187" y="14176"/>
            <a:ext cx="2530548" cy="2938035"/>
          </a:xfrm>
          <a:prstGeom prst="rect">
            <a:avLst/>
          </a:prstGeom>
        </p:spPr>
      </p:pic>
      <p:sp>
        <p:nvSpPr>
          <p:cNvPr id="4" name="Content Placeholder 3"/>
          <p:cNvSpPr>
            <a:spLocks noGrp="1"/>
          </p:cNvSpPr>
          <p:nvPr>
            <p:ph idx="1"/>
          </p:nvPr>
        </p:nvSpPr>
        <p:spPr>
          <a:xfrm>
            <a:off x="-43552" y="1834373"/>
            <a:ext cx="6760535" cy="1117838"/>
          </a:xfrm>
        </p:spPr>
        <p:txBody>
          <a:bodyPr/>
          <a:lstStyle/>
          <a:p>
            <a:r>
              <a:rPr lang="en-US" sz="2800" b="1" u="sng" dirty="0"/>
              <a:t>John Pershing </a:t>
            </a:r>
            <a:r>
              <a:rPr lang="en-US" sz="2800" b="1" dirty="0"/>
              <a:t>– US general, supreme commander of all allied Forces in Europe.  </a:t>
            </a:r>
          </a:p>
          <a:p>
            <a:endParaRPr lang="en-US" dirty="0"/>
          </a:p>
        </p:txBody>
      </p:sp>
      <p:pic>
        <p:nvPicPr>
          <p:cNvPr id="2" name="Picture 1"/>
          <p:cNvPicPr>
            <a:picLocks noChangeAspect="1"/>
          </p:cNvPicPr>
          <p:nvPr/>
        </p:nvPicPr>
        <p:blipFill>
          <a:blip r:embed="rId3"/>
          <a:stretch>
            <a:fillRect/>
          </a:stretch>
        </p:blipFill>
        <p:spPr>
          <a:xfrm>
            <a:off x="6714191" y="3429000"/>
            <a:ext cx="2408544" cy="3420021"/>
          </a:xfrm>
          <a:prstGeom prst="rect">
            <a:avLst/>
          </a:prstGeom>
        </p:spPr>
      </p:pic>
      <p:sp>
        <p:nvSpPr>
          <p:cNvPr id="8" name="Rectangle 7"/>
          <p:cNvSpPr/>
          <p:nvPr/>
        </p:nvSpPr>
        <p:spPr>
          <a:xfrm>
            <a:off x="-58479" y="4343400"/>
            <a:ext cx="6790391" cy="2148280"/>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800" b="1" u="sng" dirty="0">
                <a:solidFill>
                  <a:prstClr val="black"/>
                </a:solidFill>
              </a:rPr>
              <a:t>Sgt. York -</a:t>
            </a:r>
            <a:r>
              <a:rPr lang="en-US" sz="2800" b="1" dirty="0">
                <a:solidFill>
                  <a:prstClr val="black"/>
                </a:solidFill>
              </a:rPr>
              <a:t> most decorated US WWI soldier </a:t>
            </a:r>
          </a:p>
          <a:p>
            <a:pPr marL="342900" lvl="0" indent="-342900">
              <a:spcBef>
                <a:spcPct val="20000"/>
              </a:spcBef>
              <a:buFont typeface="Arial" panose="020B0604020202020204" pitchFamily="34" charset="0"/>
              <a:buChar char="•"/>
            </a:pPr>
            <a:r>
              <a:rPr lang="en-US" sz="2800" b="1" dirty="0">
                <a:solidFill>
                  <a:prstClr val="black"/>
                </a:solidFill>
              </a:rPr>
              <a:t>He received the Medal of Honor</a:t>
            </a:r>
            <a:r>
              <a:rPr lang="en-US" sz="2800" dirty="0">
                <a:solidFill>
                  <a:prstClr val="black"/>
                </a:solidFill>
              </a:rPr>
              <a:t> </a:t>
            </a:r>
            <a:r>
              <a:rPr lang="en-US" sz="2400" dirty="0">
                <a:solidFill>
                  <a:prstClr val="white">
                    <a:lumMod val="65000"/>
                  </a:prstClr>
                </a:solidFill>
              </a:rPr>
              <a:t>for leading an attack on a German machine gun nest, taking 32 machine guns, killing 28 German soldiers, and capturing 132 others. </a:t>
            </a:r>
          </a:p>
        </p:txBody>
      </p:sp>
      <p:sp>
        <p:nvSpPr>
          <p:cNvPr id="9" name="Rectangle 8"/>
          <p:cNvSpPr/>
          <p:nvPr/>
        </p:nvSpPr>
        <p:spPr>
          <a:xfrm>
            <a:off x="115187" y="139328"/>
            <a:ext cx="6477000" cy="646331"/>
          </a:xfrm>
          <a:prstGeom prst="rect">
            <a:avLst/>
          </a:prstGeom>
        </p:spPr>
        <p:txBody>
          <a:bodyPr wrap="square">
            <a:spAutoFit/>
          </a:bodyPr>
          <a:lstStyle/>
          <a:p>
            <a:r>
              <a:rPr lang="en-US" sz="3600" b="1" dirty="0">
                <a:solidFill>
                  <a:schemeClr val="bg1">
                    <a:lumMod val="65000"/>
                  </a:schemeClr>
                </a:solidFill>
              </a:rPr>
              <a:t>Famous American WW1 Soldiers </a:t>
            </a:r>
            <a:endParaRPr lang="en-US" sz="3600" dirty="0">
              <a:solidFill>
                <a:schemeClr val="bg1">
                  <a:lumMod val="65000"/>
                </a:schemeClr>
              </a:solidFill>
            </a:endParaRPr>
          </a:p>
        </p:txBody>
      </p:sp>
    </p:spTree>
    <p:extLst>
      <p:ext uri="{BB962C8B-B14F-4D97-AF65-F5344CB8AC3E}">
        <p14:creationId xmlns:p14="http://schemas.microsoft.com/office/powerpoint/2010/main" val="2511373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55"/>
            <a:ext cx="8229600" cy="1143000"/>
          </a:xfrm>
        </p:spPr>
        <p:txBody>
          <a:bodyPr>
            <a:normAutofit/>
          </a:bodyPr>
          <a:lstStyle/>
          <a:p>
            <a:r>
              <a:rPr lang="en-US" sz="2800" dirty="0">
                <a:solidFill>
                  <a:schemeClr val="bg1">
                    <a:lumMod val="65000"/>
                  </a:schemeClr>
                </a:solidFill>
              </a:rPr>
              <a:t>Modern-Day Europe</a:t>
            </a:r>
          </a:p>
        </p:txBody>
      </p:sp>
      <p:pic>
        <p:nvPicPr>
          <p:cNvPr id="4" name="Content Placeholder 3"/>
          <p:cNvPicPr>
            <a:picLocks noGrp="1" noChangeAspect="1"/>
          </p:cNvPicPr>
          <p:nvPr>
            <p:ph idx="1"/>
          </p:nvPr>
        </p:nvPicPr>
        <p:blipFill>
          <a:blip r:embed="rId2"/>
          <a:stretch>
            <a:fillRect/>
          </a:stretch>
        </p:blipFill>
        <p:spPr>
          <a:xfrm>
            <a:off x="1066800" y="990600"/>
            <a:ext cx="6477000" cy="5619202"/>
          </a:xfrm>
          <a:prstGeom prst="rect">
            <a:avLst/>
          </a:prstGeom>
        </p:spPr>
      </p:pic>
    </p:spTree>
    <p:extLst>
      <p:ext uri="{BB962C8B-B14F-4D97-AF65-F5344CB8AC3E}">
        <p14:creationId xmlns:p14="http://schemas.microsoft.com/office/powerpoint/2010/main" val="15467738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0"/>
            <a:ext cx="2743200" cy="622319"/>
          </a:xfrm>
        </p:spPr>
        <p:txBody>
          <a:bodyPr>
            <a:normAutofit/>
          </a:bodyPr>
          <a:lstStyle/>
          <a:p>
            <a:pPr algn="l"/>
            <a:r>
              <a:rPr lang="en-US" sz="3200" b="1" u="sng" dirty="0">
                <a:latin typeface="+mn-lt"/>
              </a:rPr>
              <a:t>The Red Baron</a:t>
            </a:r>
          </a:p>
        </p:txBody>
      </p:sp>
      <p:sp>
        <p:nvSpPr>
          <p:cNvPr id="6" name="Content Placeholder 5"/>
          <p:cNvSpPr>
            <a:spLocks noGrp="1"/>
          </p:cNvSpPr>
          <p:nvPr>
            <p:ph idx="1"/>
          </p:nvPr>
        </p:nvSpPr>
        <p:spPr>
          <a:xfrm>
            <a:off x="-14689" y="622320"/>
            <a:ext cx="6096000" cy="1995531"/>
          </a:xfrm>
        </p:spPr>
        <p:txBody>
          <a:bodyPr/>
          <a:lstStyle/>
          <a:p>
            <a:r>
              <a:rPr lang="en-US" sz="2400" dirty="0">
                <a:solidFill>
                  <a:schemeClr val="bg1">
                    <a:lumMod val="65000"/>
                  </a:schemeClr>
                </a:solidFill>
              </a:rPr>
              <a:t>Manfred von </a:t>
            </a:r>
            <a:r>
              <a:rPr lang="en-US" sz="2400" dirty="0" err="1">
                <a:solidFill>
                  <a:schemeClr val="bg1">
                    <a:lumMod val="65000"/>
                  </a:schemeClr>
                </a:solidFill>
              </a:rPr>
              <a:t>Richthofen</a:t>
            </a:r>
            <a:endParaRPr lang="en-US" sz="2400" dirty="0">
              <a:solidFill>
                <a:schemeClr val="bg1">
                  <a:lumMod val="65000"/>
                </a:schemeClr>
              </a:solidFill>
            </a:endParaRPr>
          </a:p>
          <a:p>
            <a:r>
              <a:rPr lang="en-US" sz="2800" b="1" dirty="0"/>
              <a:t>German flying ace</a:t>
            </a:r>
          </a:p>
          <a:p>
            <a:r>
              <a:rPr lang="en-US" sz="2800" b="1" dirty="0"/>
              <a:t>80 Air combat victories</a:t>
            </a:r>
          </a:p>
          <a:p>
            <a:r>
              <a:rPr lang="en-US" sz="2800" b="1" dirty="0"/>
              <a:t>He was shot down/killed 1918</a:t>
            </a:r>
          </a:p>
          <a:p>
            <a:endParaRPr lang="en-US" dirty="0"/>
          </a:p>
        </p:txBody>
      </p:sp>
      <p:pic>
        <p:nvPicPr>
          <p:cNvPr id="3" name="Picture 2"/>
          <p:cNvPicPr>
            <a:picLocks noChangeAspect="1"/>
          </p:cNvPicPr>
          <p:nvPr/>
        </p:nvPicPr>
        <p:blipFill>
          <a:blip r:embed="rId2"/>
          <a:stretch>
            <a:fillRect/>
          </a:stretch>
        </p:blipFill>
        <p:spPr>
          <a:xfrm>
            <a:off x="6693233" y="-33942"/>
            <a:ext cx="2450767" cy="1599806"/>
          </a:xfrm>
          <a:prstGeom prst="rect">
            <a:avLst/>
          </a:prstGeom>
        </p:spPr>
      </p:pic>
      <p:pic>
        <p:nvPicPr>
          <p:cNvPr id="2050" name="Picture 2" descr="http://www.paulfrasercollectibles.com/upload/public/docimages/Image/c/e/k/Red%20Ba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1806" y="-12127"/>
            <a:ext cx="1401393" cy="22036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0" y="6581001"/>
            <a:ext cx="5486400" cy="276999"/>
          </a:xfrm>
          <a:prstGeom prst="rect">
            <a:avLst/>
          </a:prstGeom>
        </p:spPr>
        <p:txBody>
          <a:bodyPr wrap="square">
            <a:spAutoFit/>
          </a:bodyPr>
          <a:lstStyle/>
          <a:p>
            <a:r>
              <a:rPr lang="en-US" sz="1200" dirty="0"/>
              <a:t>http://www.firstworldwar.com/bio/richthofen.htm</a:t>
            </a:r>
          </a:p>
        </p:txBody>
      </p:sp>
      <p:sp>
        <p:nvSpPr>
          <p:cNvPr id="7" name="Rectangle 6"/>
          <p:cNvSpPr/>
          <p:nvPr/>
        </p:nvSpPr>
        <p:spPr>
          <a:xfrm>
            <a:off x="-14689" y="6603035"/>
            <a:ext cx="5257800" cy="276999"/>
          </a:xfrm>
          <a:prstGeom prst="rect">
            <a:avLst/>
          </a:prstGeom>
        </p:spPr>
        <p:txBody>
          <a:bodyPr wrap="square">
            <a:spAutoFit/>
          </a:bodyPr>
          <a:lstStyle/>
          <a:p>
            <a:r>
              <a:rPr lang="en-US" sz="1200" dirty="0"/>
              <a:t>http://www.youtube.com/watch?v=8riAaPEcwIw</a:t>
            </a:r>
          </a:p>
        </p:txBody>
      </p:sp>
      <p:pic>
        <p:nvPicPr>
          <p:cNvPr id="2" name="Picture 1"/>
          <p:cNvPicPr>
            <a:picLocks noChangeAspect="1"/>
          </p:cNvPicPr>
          <p:nvPr/>
        </p:nvPicPr>
        <p:blipFill>
          <a:blip r:embed="rId4"/>
          <a:stretch>
            <a:fillRect/>
          </a:stretch>
        </p:blipFill>
        <p:spPr>
          <a:xfrm>
            <a:off x="4076402" y="2989794"/>
            <a:ext cx="4953595" cy="3442771"/>
          </a:xfrm>
          <a:prstGeom prst="rect">
            <a:avLst/>
          </a:prstGeom>
        </p:spPr>
      </p:pic>
      <p:pic>
        <p:nvPicPr>
          <p:cNvPr id="8" name="Picture 7"/>
          <p:cNvPicPr>
            <a:picLocks noChangeAspect="1"/>
          </p:cNvPicPr>
          <p:nvPr/>
        </p:nvPicPr>
        <p:blipFill>
          <a:blip r:embed="rId5"/>
          <a:stretch>
            <a:fillRect/>
          </a:stretch>
        </p:blipFill>
        <p:spPr>
          <a:xfrm>
            <a:off x="11017" y="2735559"/>
            <a:ext cx="3387077" cy="3643782"/>
          </a:xfrm>
          <a:prstGeom prst="rect">
            <a:avLst/>
          </a:prstGeom>
        </p:spPr>
      </p:pic>
      <p:cxnSp>
        <p:nvCxnSpPr>
          <p:cNvPr id="10" name="Straight Connector 9"/>
          <p:cNvCxnSpPr/>
          <p:nvPr/>
        </p:nvCxnSpPr>
        <p:spPr>
          <a:xfrm>
            <a:off x="3810000" y="2860522"/>
            <a:ext cx="0" cy="36984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10000" y="2860522"/>
            <a:ext cx="1737298" cy="115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95463" y="6591906"/>
            <a:ext cx="1737298" cy="115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209800" y="3771776"/>
            <a:ext cx="1600200" cy="12127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75787" y="3429000"/>
            <a:ext cx="5340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75787" y="3886200"/>
            <a:ext cx="5340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04555" y="3429000"/>
            <a:ext cx="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09800" y="3425536"/>
            <a:ext cx="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6"/>
          <a:srcRect l="15493" t="8480" r="5738" b="26795"/>
          <a:stretch/>
        </p:blipFill>
        <p:spPr>
          <a:xfrm>
            <a:off x="6662060" y="1635540"/>
            <a:ext cx="2514600" cy="1295400"/>
          </a:xfrm>
          <a:prstGeom prst="rect">
            <a:avLst/>
          </a:prstGeom>
        </p:spPr>
      </p:pic>
    </p:spTree>
    <p:extLst>
      <p:ext uri="{BB962C8B-B14F-4D97-AF65-F5344CB8AC3E}">
        <p14:creationId xmlns:p14="http://schemas.microsoft.com/office/powerpoint/2010/main" val="20497161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927"/>
            <a:ext cx="8534400" cy="921327"/>
          </a:xfrm>
        </p:spPr>
        <p:txBody>
          <a:bodyPr>
            <a:normAutofit fontScale="90000"/>
          </a:bodyPr>
          <a:lstStyle/>
          <a:p>
            <a:r>
              <a:rPr lang="en-US" dirty="0">
                <a:solidFill>
                  <a:schemeClr val="bg1">
                    <a:lumMod val="65000"/>
                  </a:schemeClr>
                </a:solidFill>
              </a:rPr>
              <a:t>Famous Americans who served in WW1</a:t>
            </a:r>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397565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976" y="762000"/>
            <a:ext cx="4113624"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7976" y="3581400"/>
            <a:ext cx="4320453" cy="2585323"/>
          </a:xfrm>
          <a:prstGeom prst="rect">
            <a:avLst/>
          </a:prstGeom>
        </p:spPr>
        <p:txBody>
          <a:bodyPr wrap="square">
            <a:spAutoFit/>
          </a:bodyPr>
          <a:lstStyle/>
          <a:p>
            <a:r>
              <a:rPr lang="en-US" dirty="0"/>
              <a:t>Hemingway was rejected by the US Army due to poor vision, but served in the Red Cross Ambulance Corps on the Italian Front.  In July 1918, he was badly wounded in the legs by both shrapnel and machine-gun fire.  Despite his injuries, he managed to drag a wounded Italian soldier to safety for which the Italian government awarded him the Silver Medal of Military Valor.</a:t>
            </a:r>
          </a:p>
        </p:txBody>
      </p:sp>
      <p:sp>
        <p:nvSpPr>
          <p:cNvPr id="5" name="Rectangle 4"/>
          <p:cNvSpPr/>
          <p:nvPr/>
        </p:nvSpPr>
        <p:spPr>
          <a:xfrm>
            <a:off x="23751" y="3604184"/>
            <a:ext cx="3947556" cy="1938992"/>
          </a:xfrm>
          <a:prstGeom prst="rect">
            <a:avLst/>
          </a:prstGeom>
        </p:spPr>
        <p:txBody>
          <a:bodyPr wrap="square">
            <a:spAutoFit/>
          </a:bodyPr>
          <a:lstStyle/>
          <a:p>
            <a:r>
              <a:rPr lang="en-US" sz="2000" dirty="0"/>
              <a:t>Bogart enlisted in the U.S. Navy in the spring of 1918.  Bogart was recorded as a model sailor who spent most of his months in the Navy after the war ended, ferrying troops back from Europe.</a:t>
            </a:r>
          </a:p>
        </p:txBody>
      </p:sp>
    </p:spTree>
    <p:extLst>
      <p:ext uri="{BB962C8B-B14F-4D97-AF65-F5344CB8AC3E}">
        <p14:creationId xmlns:p14="http://schemas.microsoft.com/office/powerpoint/2010/main" val="17908443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609600"/>
          </a:xfrm>
        </p:spPr>
        <p:txBody>
          <a:bodyPr>
            <a:normAutofit/>
          </a:bodyPr>
          <a:lstStyle/>
          <a:p>
            <a:pPr algn="l"/>
            <a:r>
              <a:rPr lang="en-US" sz="2400" dirty="0">
                <a:solidFill>
                  <a:schemeClr val="bg1">
                    <a:lumMod val="65000"/>
                  </a:schemeClr>
                </a:solidFill>
              </a:rPr>
              <a:t>Famous people who played a role in BOTH WW1 and WW2</a:t>
            </a:r>
          </a:p>
        </p:txBody>
      </p:sp>
      <p:sp>
        <p:nvSpPr>
          <p:cNvPr id="3" name="Content Placeholder 2"/>
          <p:cNvSpPr>
            <a:spLocks noGrp="1"/>
          </p:cNvSpPr>
          <p:nvPr>
            <p:ph idx="1"/>
          </p:nvPr>
        </p:nvSpPr>
        <p:spPr>
          <a:xfrm>
            <a:off x="0" y="2819400"/>
            <a:ext cx="9144000" cy="4038600"/>
          </a:xfrm>
        </p:spPr>
        <p:txBody>
          <a:bodyPr>
            <a:normAutofit fontScale="92500" lnSpcReduction="10000"/>
          </a:bodyPr>
          <a:lstStyle/>
          <a:p>
            <a:pPr marL="0" indent="0">
              <a:buNone/>
            </a:pPr>
            <a:r>
              <a:rPr lang="en-US" dirty="0">
                <a:solidFill>
                  <a:schemeClr val="bg1">
                    <a:lumMod val="65000"/>
                  </a:schemeClr>
                </a:solidFill>
              </a:rPr>
              <a:t>         George Patton                            Douglas MacArthur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solidFill>
                  <a:schemeClr val="bg1">
                    <a:lumMod val="65000"/>
                  </a:schemeClr>
                </a:solidFill>
              </a:rPr>
              <a:t>    Winston Churchill                             Charles De Gaulle</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0"/>
            <a:ext cx="4023895" cy="267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569" y="3628893"/>
            <a:ext cx="3733800" cy="267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762000"/>
            <a:ext cx="3392326"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19" y="534373"/>
            <a:ext cx="3478481" cy="234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6226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lstStyle/>
          <a:p>
            <a:r>
              <a:rPr lang="en-US" dirty="0">
                <a:solidFill>
                  <a:schemeClr val="bg1">
                    <a:lumMod val="65000"/>
                  </a:schemeClr>
                </a:solidFill>
              </a:rPr>
              <a:t>Adolph Hitler</a:t>
            </a:r>
          </a:p>
        </p:txBody>
      </p:sp>
      <p:sp>
        <p:nvSpPr>
          <p:cNvPr id="3" name="Content Placeholder 2"/>
          <p:cNvSpPr>
            <a:spLocks noGrp="1"/>
          </p:cNvSpPr>
          <p:nvPr>
            <p:ph idx="1"/>
          </p:nvPr>
        </p:nvSpPr>
        <p:spPr>
          <a:xfrm>
            <a:off x="0" y="4495800"/>
            <a:ext cx="9067800" cy="2362200"/>
          </a:xfrm>
        </p:spPr>
        <p:txBody>
          <a:bodyPr>
            <a:normAutofit/>
          </a:bodyPr>
          <a:lstStyle/>
          <a:p>
            <a:pPr marL="0" indent="0">
              <a:buNone/>
            </a:pPr>
            <a:r>
              <a:rPr lang="en-US" sz="1800" dirty="0">
                <a:solidFill>
                  <a:schemeClr val="bg1">
                    <a:lumMod val="65000"/>
                  </a:schemeClr>
                </a:solidFill>
              </a:rPr>
              <a:t>Hitler fought on the Western Front as a private in the 16th Bavarian Regiment and was later employed as a runner, earning the rank of lance-corporal.  He fought at Ypres in October 1914 where his company of 250 men was reduced to 42 in a matter of weeks.  Hitler later fought on the Somme, Arras and Passchendaele.  He was wounded in the thigh in 1916 and gassed in October 1918 which left him temporarily blinded.  Hitler was twice decorated for bravery, receiving the Iron Cross, second class in 1914 and Iron Cross, first class in 1918. He was not an officer or a leader in WW1, he was a common foot soldier, he didn’t become famous until the 1930’s.</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565775" cy="37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9679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14600"/>
            <a:ext cx="8229600" cy="1143000"/>
          </a:xfrm>
        </p:spPr>
        <p:txBody>
          <a:bodyPr/>
          <a:lstStyle/>
          <a:p>
            <a:r>
              <a:rPr lang="en-US" dirty="0"/>
              <a:t>Hitler’s Mustache</a:t>
            </a:r>
          </a:p>
        </p:txBody>
      </p:sp>
      <p:sp>
        <p:nvSpPr>
          <p:cNvPr id="3" name="Content Placeholder 2"/>
          <p:cNvSpPr>
            <a:spLocks noGrp="1"/>
          </p:cNvSpPr>
          <p:nvPr>
            <p:ph idx="1"/>
          </p:nvPr>
        </p:nvSpPr>
        <p:spPr>
          <a:xfrm>
            <a:off x="0" y="4953000"/>
            <a:ext cx="9067800" cy="1905000"/>
          </a:xfrm>
        </p:spPr>
        <p:txBody>
          <a:bodyPr>
            <a:normAutofit lnSpcReduction="10000"/>
          </a:bodyPr>
          <a:lstStyle/>
          <a:p>
            <a:pPr marL="0" indent="0">
              <a:buNone/>
            </a:pPr>
            <a:r>
              <a:rPr lang="en-US" sz="2400" dirty="0">
                <a:solidFill>
                  <a:schemeClr val="bg1">
                    <a:lumMod val="65000"/>
                  </a:schemeClr>
                </a:solidFill>
              </a:rPr>
              <a:t>Hitler’s Mustache – Hitler wore his mustache in the common Prussian style.  He was only obeying orders when he shaped his moustache into its tightly-clipped “toothbrush” style. He was instructed to do so in order that it would fit under the respirator masks, introduced in response to British mustard gas attacks.  </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562600" cy="370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3752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Friday, October 30, 2015</a:t>
            </a:r>
          </a:p>
        </p:txBody>
      </p:sp>
      <p:sp>
        <p:nvSpPr>
          <p:cNvPr id="3" name="Content Placeholder 2"/>
          <p:cNvSpPr>
            <a:spLocks noGrp="1"/>
          </p:cNvSpPr>
          <p:nvPr>
            <p:ph idx="1"/>
          </p:nvPr>
        </p:nvSpPr>
        <p:spPr/>
        <p:txBody>
          <a:bodyPr/>
          <a:lstStyle/>
          <a:p>
            <a:r>
              <a:rPr lang="en-US" dirty="0"/>
              <a:t>Do you think it was good or bad that the United States joined World War I?  Give 1 reason why you think that way.</a:t>
            </a:r>
          </a:p>
        </p:txBody>
      </p:sp>
    </p:spTree>
    <p:extLst>
      <p:ext uri="{BB962C8B-B14F-4D97-AF65-F5344CB8AC3E}">
        <p14:creationId xmlns:p14="http://schemas.microsoft.com/office/powerpoint/2010/main" val="17028208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05"/>
            <a:ext cx="8229600" cy="639762"/>
          </a:xfrm>
        </p:spPr>
        <p:txBody>
          <a:bodyPr>
            <a:normAutofit fontScale="90000"/>
          </a:bodyPr>
          <a:lstStyle/>
          <a:p>
            <a:r>
              <a:rPr lang="en-US" b="1" dirty="0">
                <a:solidFill>
                  <a:schemeClr val="bg1">
                    <a:lumMod val="75000"/>
                  </a:schemeClr>
                </a:solidFill>
              </a:rPr>
              <a:t>The end of the war</a:t>
            </a:r>
          </a:p>
        </p:txBody>
      </p:sp>
      <p:sp>
        <p:nvSpPr>
          <p:cNvPr id="3" name="Content Placeholder 2"/>
          <p:cNvSpPr>
            <a:spLocks noGrp="1"/>
          </p:cNvSpPr>
          <p:nvPr>
            <p:ph idx="1"/>
          </p:nvPr>
        </p:nvSpPr>
        <p:spPr>
          <a:xfrm>
            <a:off x="0" y="685800"/>
            <a:ext cx="9144000" cy="6172200"/>
          </a:xfrm>
        </p:spPr>
        <p:txBody>
          <a:bodyPr>
            <a:normAutofit/>
          </a:bodyPr>
          <a:lstStyle/>
          <a:p>
            <a:r>
              <a:rPr lang="en-US" sz="2800" b="1" dirty="0"/>
              <a:t>US had fresh troops who helped win the war for the allies</a:t>
            </a:r>
          </a:p>
          <a:p>
            <a:r>
              <a:rPr lang="en-US" sz="2400" dirty="0">
                <a:solidFill>
                  <a:schemeClr val="bg1">
                    <a:lumMod val="65000"/>
                  </a:schemeClr>
                </a:solidFill>
              </a:rPr>
              <a:t>Nov 3 1918 – Austria/Hungary had fallen apart and surrendered.</a:t>
            </a:r>
          </a:p>
          <a:p>
            <a:r>
              <a:rPr lang="en-US" sz="2800" b="1" dirty="0"/>
              <a:t>Germany was the last of the Central powers, so they were blamed.</a:t>
            </a:r>
          </a:p>
          <a:p>
            <a:r>
              <a:rPr lang="en-US" sz="2800" b="1" dirty="0"/>
              <a:t>Nov 11, 1918 – Germany’s formal surrendered</a:t>
            </a:r>
          </a:p>
          <a:p>
            <a:r>
              <a:rPr lang="en-US" sz="2800" b="1" u="sng" dirty="0"/>
              <a:t>Armistice</a:t>
            </a:r>
            <a:r>
              <a:rPr lang="en-US" sz="2800" b="1" dirty="0"/>
              <a:t> – a truce, a cease-fire</a:t>
            </a:r>
          </a:p>
          <a:p>
            <a:r>
              <a:rPr lang="en-US" sz="2800" b="1" dirty="0"/>
              <a:t>Nov 11, 1918 – Armistice Day </a:t>
            </a:r>
          </a:p>
          <a:p>
            <a:r>
              <a:rPr lang="en-US" sz="2400" dirty="0">
                <a:solidFill>
                  <a:schemeClr val="bg1">
                    <a:lumMod val="65000"/>
                  </a:schemeClr>
                </a:solidFill>
              </a:rPr>
              <a:t>Casualties:</a:t>
            </a:r>
          </a:p>
          <a:p>
            <a:pPr lvl="1"/>
            <a:r>
              <a:rPr lang="en-US" sz="2400" dirty="0">
                <a:solidFill>
                  <a:schemeClr val="bg1">
                    <a:lumMod val="65000"/>
                  </a:schemeClr>
                </a:solidFill>
              </a:rPr>
              <a:t>Over 22 million (total) died</a:t>
            </a:r>
          </a:p>
          <a:p>
            <a:pPr lvl="1"/>
            <a:r>
              <a:rPr lang="en-US" sz="2400" dirty="0">
                <a:solidFill>
                  <a:schemeClr val="bg1">
                    <a:lumMod val="65000"/>
                  </a:schemeClr>
                </a:solidFill>
              </a:rPr>
              <a:t>116,000 Americans died</a:t>
            </a:r>
          </a:p>
          <a:p>
            <a:pPr lvl="1"/>
            <a:r>
              <a:rPr lang="en-US" sz="2400" dirty="0">
                <a:solidFill>
                  <a:schemeClr val="bg1">
                    <a:lumMod val="65000"/>
                  </a:schemeClr>
                </a:solidFill>
              </a:rPr>
              <a:t>60,000 Americans diseased, dying</a:t>
            </a:r>
          </a:p>
          <a:p>
            <a:pPr lvl="1"/>
            <a:r>
              <a:rPr lang="en-US" sz="2400" dirty="0">
                <a:solidFill>
                  <a:schemeClr val="bg1">
                    <a:lumMod val="65000"/>
                  </a:schemeClr>
                </a:solidFill>
              </a:rPr>
              <a:t>200,000 Americans wounded</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40069938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0"/>
            <a:ext cx="8229600" cy="639762"/>
          </a:xfrm>
        </p:spPr>
        <p:txBody>
          <a:bodyPr>
            <a:normAutofit fontScale="90000"/>
          </a:bodyPr>
          <a:lstStyle/>
          <a:p>
            <a:r>
              <a:rPr lang="en-US" b="1" dirty="0">
                <a:solidFill>
                  <a:schemeClr val="bg1">
                    <a:lumMod val="75000"/>
                  </a:schemeClr>
                </a:solidFill>
              </a:rPr>
              <a:t>Armistice of </a:t>
            </a:r>
            <a:r>
              <a:rPr lang="en-US" b="1" dirty="0" err="1">
                <a:solidFill>
                  <a:schemeClr val="bg1">
                    <a:lumMod val="75000"/>
                  </a:schemeClr>
                </a:solidFill>
              </a:rPr>
              <a:t>Compiègne</a:t>
            </a:r>
            <a:endParaRPr lang="en-US" dirty="0">
              <a:solidFill>
                <a:schemeClr val="bg1">
                  <a:lumMod val="75000"/>
                </a:schemeClr>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475" r="2201" b="4001"/>
          <a:stretch/>
        </p:blipFill>
        <p:spPr bwMode="auto">
          <a:xfrm>
            <a:off x="2743199" y="2743200"/>
            <a:ext cx="344056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533400"/>
            <a:ext cx="9067800" cy="2246769"/>
          </a:xfrm>
          <a:prstGeom prst="rect">
            <a:avLst/>
          </a:prstGeom>
        </p:spPr>
        <p:txBody>
          <a:bodyPr wrap="square">
            <a:spAutoFit/>
          </a:bodyPr>
          <a:lstStyle/>
          <a:p>
            <a:pPr marL="457200" indent="-457200">
              <a:buFont typeface="Arial" panose="020B0604020202020204" pitchFamily="34" charset="0"/>
              <a:buChar char="•"/>
            </a:pPr>
            <a:r>
              <a:rPr lang="en-US" sz="2800" b="1" dirty="0"/>
              <a:t>This was the truce signed 11/11/18 that ended WWI. </a:t>
            </a:r>
          </a:p>
          <a:p>
            <a:pPr marL="457200" indent="-457200">
              <a:buFont typeface="Arial" panose="020B0604020202020204" pitchFamily="34" charset="0"/>
              <a:buChar char="•"/>
            </a:pPr>
            <a:r>
              <a:rPr lang="en-US" sz="2800" b="1" dirty="0"/>
              <a:t>It marked a victory for the Allies and a complete defeat for Germany.</a:t>
            </a:r>
          </a:p>
          <a:p>
            <a:pPr marL="457200" indent="-457200">
              <a:buFont typeface="Arial" panose="020B0604020202020204" pitchFamily="34" charset="0"/>
              <a:buChar char="•"/>
            </a:pPr>
            <a:r>
              <a:rPr lang="en-US" sz="2800" dirty="0">
                <a:solidFill>
                  <a:schemeClr val="bg1">
                    <a:lumMod val="75000"/>
                  </a:schemeClr>
                </a:solidFill>
              </a:rPr>
              <a:t>In an attempt to quickly sign the treaty, it was signed in a railroad car in the forest about 50 miles northeast of Paris</a:t>
            </a:r>
          </a:p>
        </p:txBody>
      </p:sp>
    </p:spTree>
    <p:extLst>
      <p:ext uri="{BB962C8B-B14F-4D97-AF65-F5344CB8AC3E}">
        <p14:creationId xmlns:p14="http://schemas.microsoft.com/office/powerpoint/2010/main" val="11109719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30" y="685800"/>
            <a:ext cx="9144000" cy="5791200"/>
          </a:xfrm>
        </p:spPr>
        <p:txBody>
          <a:bodyPr/>
          <a:lstStyle/>
          <a:p>
            <a:r>
              <a:rPr lang="en-US" sz="2800" b="1" u="sng" dirty="0"/>
              <a:t>Fourteen Points (1/8/18) </a:t>
            </a:r>
            <a:r>
              <a:rPr lang="en-US" sz="2800" b="1" dirty="0"/>
              <a:t>- Pres. Wilson’s plan for peace at the end of WWI. He called for:</a:t>
            </a:r>
          </a:p>
          <a:p>
            <a:pPr marL="971550" lvl="1" indent="-514350">
              <a:buFont typeface="+mj-lt"/>
              <a:buAutoNum type="arabicPeriod"/>
            </a:pPr>
            <a:r>
              <a:rPr lang="en-US" b="1" dirty="0"/>
              <a:t>Create a League of Nations</a:t>
            </a:r>
          </a:p>
          <a:p>
            <a:pPr marL="971550" lvl="1" indent="-514350">
              <a:buFont typeface="+mj-lt"/>
              <a:buAutoNum type="arabicPeriod"/>
            </a:pPr>
            <a:r>
              <a:rPr lang="en-US" b="1" dirty="0"/>
              <a:t>No more alliances</a:t>
            </a:r>
          </a:p>
          <a:p>
            <a:pPr marL="971550" lvl="1" indent="-514350">
              <a:buFont typeface="+mj-lt"/>
              <a:buAutoNum type="arabicPeriod"/>
            </a:pPr>
            <a:r>
              <a:rPr lang="en-US" b="1" dirty="0"/>
              <a:t>Freedom of the seas</a:t>
            </a:r>
          </a:p>
          <a:p>
            <a:pPr marL="971550" lvl="1" indent="-514350">
              <a:buFont typeface="+mj-lt"/>
              <a:buAutoNum type="arabicPeriod"/>
            </a:pPr>
            <a:r>
              <a:rPr lang="en-US" b="1" dirty="0"/>
              <a:t>Free trade among nations</a:t>
            </a:r>
          </a:p>
          <a:p>
            <a:pPr marL="971550" lvl="1" indent="-514350">
              <a:buFont typeface="+mj-lt"/>
              <a:buAutoNum type="arabicPeriod"/>
            </a:pPr>
            <a:r>
              <a:rPr lang="en-US" dirty="0">
                <a:solidFill>
                  <a:schemeClr val="bg1">
                    <a:lumMod val="65000"/>
                  </a:schemeClr>
                </a:solidFill>
              </a:rPr>
              <a:t>Reduce weapons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51" b="44890"/>
          <a:stretch/>
        </p:blipFill>
        <p:spPr bwMode="auto">
          <a:xfrm>
            <a:off x="457201" y="4365956"/>
            <a:ext cx="3505200" cy="249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38600"/>
            <a:ext cx="377857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3381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971800"/>
            <a:ext cx="9067800" cy="3886200"/>
          </a:xfrm>
        </p:spPr>
        <p:txBody>
          <a:bodyPr>
            <a:normAutofit/>
          </a:bodyPr>
          <a:lstStyle/>
          <a:p>
            <a:r>
              <a:rPr lang="en-US" sz="2800" b="1" u="sng" dirty="0"/>
              <a:t>League of Nations </a:t>
            </a:r>
            <a:r>
              <a:rPr lang="en-US" sz="2800" b="1" dirty="0"/>
              <a:t>– international governing body formed to prevent future wars</a:t>
            </a:r>
          </a:p>
          <a:p>
            <a:r>
              <a:rPr lang="en-US" sz="2400" dirty="0">
                <a:solidFill>
                  <a:schemeClr val="bg1">
                    <a:lumMod val="65000"/>
                  </a:schemeClr>
                </a:solidFill>
              </a:rPr>
              <a:t>America entered WW1 in 1917. </a:t>
            </a:r>
          </a:p>
          <a:p>
            <a:r>
              <a:rPr lang="en-US" sz="2400" dirty="0">
                <a:solidFill>
                  <a:schemeClr val="bg1">
                    <a:lumMod val="65000"/>
                  </a:schemeClr>
                </a:solidFill>
              </a:rPr>
              <a:t>President Wilson was horrified by the slaughter that had taken place in the war. </a:t>
            </a:r>
          </a:p>
          <a:p>
            <a:r>
              <a:rPr lang="en-US" sz="2400" dirty="0">
                <a:solidFill>
                  <a:schemeClr val="bg1">
                    <a:lumMod val="65000"/>
                  </a:schemeClr>
                </a:solidFill>
              </a:rPr>
              <a:t>The only way to avoid another war, was to create an international body whose sole purpose was to maintain world peace and which would sort out international disputes as and when they occurred. This would be the task of the League of Nations.</a:t>
            </a:r>
          </a:p>
        </p:txBody>
      </p:sp>
      <p:pic>
        <p:nvPicPr>
          <p:cNvPr id="5" name="Picture 4"/>
          <p:cNvPicPr>
            <a:picLocks noChangeAspect="1"/>
          </p:cNvPicPr>
          <p:nvPr/>
        </p:nvPicPr>
        <p:blipFill rotWithShape="1">
          <a:blip r:embed="rId2"/>
          <a:srcRect l="2500" r="11250" b="1375"/>
          <a:stretch/>
        </p:blipFill>
        <p:spPr>
          <a:xfrm>
            <a:off x="0" y="12405"/>
            <a:ext cx="5257800" cy="2893827"/>
          </a:xfrm>
          <a:prstGeom prst="rect">
            <a:avLst/>
          </a:prstGeom>
        </p:spPr>
      </p:pic>
      <p:pic>
        <p:nvPicPr>
          <p:cNvPr id="6" name="Picture 5"/>
          <p:cNvPicPr>
            <a:picLocks noChangeAspect="1"/>
          </p:cNvPicPr>
          <p:nvPr/>
        </p:nvPicPr>
        <p:blipFill>
          <a:blip r:embed="rId3"/>
          <a:stretch>
            <a:fillRect/>
          </a:stretch>
        </p:blipFill>
        <p:spPr>
          <a:xfrm>
            <a:off x="5334000" y="1016286"/>
            <a:ext cx="3657600" cy="1889946"/>
          </a:xfrm>
          <a:prstGeom prst="rect">
            <a:avLst/>
          </a:prstGeom>
        </p:spPr>
      </p:pic>
      <p:pic>
        <p:nvPicPr>
          <p:cNvPr id="7" name="Picture 6"/>
          <p:cNvPicPr>
            <a:picLocks noChangeAspect="1"/>
          </p:cNvPicPr>
          <p:nvPr/>
        </p:nvPicPr>
        <p:blipFill rotWithShape="1">
          <a:blip r:embed="rId4"/>
          <a:srcRect t="-865" r="4988"/>
          <a:stretch/>
        </p:blipFill>
        <p:spPr>
          <a:xfrm>
            <a:off x="6324600" y="-17093"/>
            <a:ext cx="1785864" cy="931493"/>
          </a:xfrm>
          <a:prstGeom prst="rect">
            <a:avLst/>
          </a:prstGeom>
        </p:spPr>
      </p:pic>
    </p:spTree>
    <p:extLst>
      <p:ext uri="{BB962C8B-B14F-4D97-AF65-F5344CB8AC3E}">
        <p14:creationId xmlns:p14="http://schemas.microsoft.com/office/powerpoint/2010/main" val="1691681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65000"/>
                  </a:schemeClr>
                </a:solidFill>
              </a:rPr>
              <a:t>What is different about the two maps?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4894077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solidFill>
                  <a:schemeClr val="bg1">
                    <a:lumMod val="65000"/>
                  </a:schemeClr>
                </a:solidFill>
              </a:rPr>
              <a:t>Debate over the League of Nations</a:t>
            </a:r>
          </a:p>
        </p:txBody>
      </p:sp>
      <p:sp>
        <p:nvSpPr>
          <p:cNvPr id="3" name="Content Placeholder 2"/>
          <p:cNvSpPr>
            <a:spLocks noGrp="1"/>
          </p:cNvSpPr>
          <p:nvPr>
            <p:ph idx="1"/>
          </p:nvPr>
        </p:nvSpPr>
        <p:spPr>
          <a:xfrm>
            <a:off x="0" y="838200"/>
            <a:ext cx="9144000" cy="6019800"/>
          </a:xfrm>
        </p:spPr>
        <p:txBody>
          <a:bodyPr>
            <a:normAutofit/>
          </a:bodyPr>
          <a:lstStyle/>
          <a:p>
            <a:r>
              <a:rPr lang="en-US" sz="3000" b="1" dirty="0"/>
              <a:t>U.S. didn’t join the League of Nations because some senators objected to it.  </a:t>
            </a:r>
          </a:p>
          <a:p>
            <a:r>
              <a:rPr lang="en-US" sz="3000" b="1" dirty="0"/>
              <a:t>They felt the US would be called to fight in Europe every time a war broke out. </a:t>
            </a:r>
          </a:p>
          <a:p>
            <a:r>
              <a:rPr lang="en-US" sz="2400" dirty="0">
                <a:solidFill>
                  <a:schemeClr val="bg1">
                    <a:lumMod val="65000"/>
                  </a:schemeClr>
                </a:solidFill>
              </a:rPr>
              <a:t>It didn't want to risk its economy or any more American lives after the losses of WW1. </a:t>
            </a:r>
          </a:p>
          <a:p>
            <a:r>
              <a:rPr lang="en-US" sz="2400" dirty="0">
                <a:solidFill>
                  <a:schemeClr val="bg1">
                    <a:lumMod val="65000"/>
                  </a:schemeClr>
                </a:solidFill>
              </a:rPr>
              <a:t>The Republicans wanted to return to Isolationism - being an independent country and not involving itself in other countries affairs. </a:t>
            </a:r>
          </a:p>
          <a:p>
            <a:r>
              <a:rPr lang="en-US" sz="2400" dirty="0">
                <a:solidFill>
                  <a:schemeClr val="bg1">
                    <a:lumMod val="65000"/>
                  </a:schemeClr>
                </a:solidFill>
              </a:rPr>
              <a:t>America also strongly disagreed with the Treaty of Versailles. Many Germans lived in America and Americans felt it was far too harsh. </a:t>
            </a:r>
          </a:p>
          <a:p>
            <a:r>
              <a:rPr lang="en-US" sz="2400" dirty="0">
                <a:solidFill>
                  <a:schemeClr val="bg1">
                    <a:lumMod val="65000"/>
                  </a:schemeClr>
                </a:solidFill>
              </a:rPr>
              <a:t>One of the Leagues aims was to uphold the Treaty of Versailles which made some Americans very averse to joining the League.</a:t>
            </a:r>
          </a:p>
        </p:txBody>
      </p:sp>
    </p:spTree>
    <p:extLst>
      <p:ext uri="{BB962C8B-B14F-4D97-AF65-F5344CB8AC3E}">
        <p14:creationId xmlns:p14="http://schemas.microsoft.com/office/powerpoint/2010/main" val="19002960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20" y="252390"/>
            <a:ext cx="9144000" cy="3405210"/>
          </a:xfrm>
        </p:spPr>
        <p:txBody>
          <a:bodyPr>
            <a:normAutofit lnSpcReduction="10000"/>
          </a:bodyPr>
          <a:lstStyle/>
          <a:p>
            <a:pPr marL="342900" lvl="1" indent="-342900">
              <a:buFont typeface="Arial" panose="020B0604020202020204" pitchFamily="34" charset="0"/>
              <a:buChar char="•"/>
            </a:pPr>
            <a:r>
              <a:rPr lang="en-US" dirty="0">
                <a:solidFill>
                  <a:schemeClr val="bg1">
                    <a:lumMod val="65000"/>
                  </a:schemeClr>
                </a:solidFill>
              </a:rPr>
              <a:t>Leaders from the Big 4 represented the Allied side</a:t>
            </a:r>
          </a:p>
          <a:p>
            <a:pPr marL="342900" lvl="1" indent="-342900">
              <a:buFont typeface="Arial" panose="020B0604020202020204" pitchFamily="34" charset="0"/>
              <a:buChar char="•"/>
            </a:pPr>
            <a:r>
              <a:rPr lang="en-US" b="1" u="sng" dirty="0"/>
              <a:t>The Big Four </a:t>
            </a:r>
            <a:r>
              <a:rPr lang="en-US" b="1" dirty="0"/>
              <a:t>– leaders from U.S., France, Britain &amp; Italy</a:t>
            </a:r>
            <a:endParaRPr lang="en-US" sz="2800" b="1" u="sng" dirty="0"/>
          </a:p>
          <a:p>
            <a:r>
              <a:rPr lang="en-US" sz="2800" b="1" u="sng" dirty="0"/>
              <a:t>Treaty of Versailles 6/28/19 </a:t>
            </a:r>
            <a:r>
              <a:rPr lang="en-US" sz="2800" b="1" dirty="0"/>
              <a:t>– the document between Germany and the Allies that officially ended WWI. </a:t>
            </a:r>
          </a:p>
          <a:p>
            <a:r>
              <a:rPr lang="en-US" sz="2400" dirty="0">
                <a:solidFill>
                  <a:schemeClr val="bg1">
                    <a:lumMod val="75000"/>
                  </a:schemeClr>
                </a:solidFill>
              </a:rPr>
              <a:t>Since the Austro-Hungarian Empire and the Ottoman Empire had both disintegrated at the end of the war, Germany was really the only one of the Central Powers still available for the Allied leadership to use as a scapegoat. </a:t>
            </a: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376590"/>
            <a:ext cx="4930259" cy="311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9827" y="6488668"/>
            <a:ext cx="8999537" cy="369332"/>
          </a:xfrm>
          <a:prstGeom prst="rect">
            <a:avLst/>
          </a:prstGeom>
        </p:spPr>
        <p:txBody>
          <a:bodyPr wrap="square">
            <a:spAutoFit/>
          </a:bodyPr>
          <a:lstStyle/>
          <a:p>
            <a:r>
              <a:rPr lang="en-US" dirty="0">
                <a:solidFill>
                  <a:schemeClr val="bg1">
                    <a:lumMod val="65000"/>
                  </a:schemeClr>
                </a:solidFill>
              </a:rPr>
              <a:t>The Heads of government at the formal signing of the Treaty of Versailles in 1919</a:t>
            </a:r>
          </a:p>
        </p:txBody>
      </p:sp>
      <p:sp>
        <p:nvSpPr>
          <p:cNvPr id="6" name="Rectangle 5"/>
          <p:cNvSpPr/>
          <p:nvPr/>
        </p:nvSpPr>
        <p:spPr>
          <a:xfrm>
            <a:off x="7916" y="3379697"/>
            <a:ext cx="3937660" cy="1569660"/>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400" dirty="0">
                <a:solidFill>
                  <a:prstClr val="white">
                    <a:lumMod val="75000"/>
                  </a:prstClr>
                </a:solidFill>
              </a:rPr>
              <a:t>It was signed exactly 5 years to the day of the assassination of the Archduke Ferdinand.</a:t>
            </a:r>
          </a:p>
        </p:txBody>
      </p:sp>
    </p:spTree>
    <p:extLst>
      <p:ext uri="{BB962C8B-B14F-4D97-AF65-F5344CB8AC3E}">
        <p14:creationId xmlns:p14="http://schemas.microsoft.com/office/powerpoint/2010/main" val="37740397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82"/>
            <a:ext cx="9144000" cy="6324600"/>
          </a:xfrm>
        </p:spPr>
        <p:txBody>
          <a:bodyPr>
            <a:normAutofit/>
          </a:bodyPr>
          <a:lstStyle/>
          <a:p>
            <a:pPr marL="0" indent="0">
              <a:buNone/>
            </a:pPr>
            <a:r>
              <a:rPr lang="en-US" sz="2800" b="1" dirty="0"/>
              <a:t>Key points of the Treaty of Versailles</a:t>
            </a:r>
          </a:p>
          <a:p>
            <a:pPr marL="971550" lvl="1" indent="-514350">
              <a:buFont typeface="+mj-lt"/>
              <a:buAutoNum type="arabicPeriod"/>
            </a:pPr>
            <a:r>
              <a:rPr lang="en-US" b="1" u="sng" dirty="0"/>
              <a:t>War-Guilt Clause:</a:t>
            </a:r>
            <a:r>
              <a:rPr lang="en-US" b="1" dirty="0"/>
              <a:t> forced Germany to:</a:t>
            </a:r>
          </a:p>
          <a:p>
            <a:pPr lvl="2"/>
            <a:r>
              <a:rPr lang="en-US" sz="2800" b="1" dirty="0"/>
              <a:t>accept blame for the war </a:t>
            </a:r>
          </a:p>
          <a:p>
            <a:pPr lvl="2"/>
            <a:r>
              <a:rPr lang="en-US" sz="2800" b="1" dirty="0"/>
              <a:t>pay a huge sum of money to the Allies.</a:t>
            </a:r>
          </a:p>
          <a:p>
            <a:pPr marL="914400" lvl="1" indent="-457200">
              <a:buFont typeface="+mj-lt"/>
              <a:buAutoNum type="arabicPeriod"/>
            </a:pPr>
            <a:r>
              <a:rPr lang="en-US" b="1" dirty="0"/>
              <a:t>Restricted the size of German military. </a:t>
            </a:r>
          </a:p>
          <a:p>
            <a:pPr marL="914400" lvl="1" indent="-457200">
              <a:buFont typeface="+mj-lt"/>
              <a:buAutoNum type="arabicPeriod"/>
            </a:pPr>
            <a:r>
              <a:rPr lang="en-US" b="1" dirty="0"/>
              <a:t>Germany had to give back all land it had taken</a:t>
            </a:r>
          </a:p>
          <a:p>
            <a:pPr marL="914400" lvl="1" indent="-457200">
              <a:buFont typeface="+mj-lt"/>
              <a:buAutoNum type="arabicPeriod"/>
            </a:pPr>
            <a:r>
              <a:rPr lang="en-US" dirty="0">
                <a:solidFill>
                  <a:schemeClr val="bg1">
                    <a:lumMod val="65000"/>
                  </a:schemeClr>
                </a:solidFill>
              </a:rPr>
              <a:t>The breakup of all 3 empires of the Central Powers</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65" y="3617888"/>
            <a:ext cx="452353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617888"/>
            <a:ext cx="2133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5659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10400"/>
          </a:xfrm>
        </p:spPr>
        <p:txBody>
          <a:bodyPr>
            <a:normAutofit/>
          </a:bodyPr>
          <a:lstStyle/>
          <a:p>
            <a:pPr lvl="1"/>
            <a:r>
              <a:rPr lang="en-US" b="1" dirty="0"/>
              <a:t>This treaty ruined the German economy throughout the 1920’s and they went bankrupt from this.</a:t>
            </a:r>
          </a:p>
          <a:p>
            <a:pPr lvl="1"/>
            <a:r>
              <a:rPr lang="en-US" b="1" dirty="0"/>
              <a:t>This unfair treaty laid the groundwork for the rise of Nazis and WWII.</a:t>
            </a:r>
          </a:p>
          <a:p>
            <a:pPr lvl="1"/>
            <a:r>
              <a:rPr lang="en-US" sz="2000" dirty="0">
                <a:solidFill>
                  <a:schemeClr val="bg1">
                    <a:lumMod val="75000"/>
                  </a:schemeClr>
                </a:solidFill>
              </a:rPr>
              <a:t>Germany didn’t approve of it at first and refused to accept it.</a:t>
            </a:r>
          </a:p>
          <a:p>
            <a:pPr lvl="1"/>
            <a:r>
              <a:rPr lang="en-US" sz="2000" dirty="0">
                <a:solidFill>
                  <a:schemeClr val="bg1">
                    <a:lumMod val="75000"/>
                  </a:schemeClr>
                </a:solidFill>
              </a:rPr>
              <a:t> The Allies responded by setting an ultimatum where Germany had to comply and sign within 24 hours or else the war would continue and would accordingly be fought on German soil. So they begrudgingly signed it.</a:t>
            </a:r>
            <a:endParaRPr lang="en-US" sz="2000" b="1" dirty="0"/>
          </a:p>
          <a:p>
            <a:pPr lvl="1"/>
            <a:endParaRPr lang="en-US"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68" t="7980" r="2621" b="13309"/>
          <a:stretch/>
        </p:blipFill>
        <p:spPr bwMode="auto">
          <a:xfrm>
            <a:off x="5417842" y="3200400"/>
            <a:ext cx="3484694"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3200400"/>
            <a:ext cx="5257487" cy="36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8842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4500" y="38100"/>
            <a:ext cx="8229600" cy="736296"/>
          </a:xfrm>
        </p:spPr>
        <p:txBody>
          <a:bodyPr>
            <a:noAutofit/>
          </a:bodyPr>
          <a:lstStyle/>
          <a:p>
            <a:r>
              <a:rPr lang="en-US" sz="2800" dirty="0"/>
              <a:t>Treaty of Versailles </a:t>
            </a:r>
            <a:br>
              <a:rPr lang="en-US" sz="2800" dirty="0"/>
            </a:br>
            <a:r>
              <a:rPr lang="en-US" sz="2800" dirty="0"/>
              <a:t>(Palace of Versailles Hall of Mirrors)</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24648"/>
            <a:ext cx="7861300" cy="593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5631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5558"/>
            <a:ext cx="9144000" cy="432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52400" y="38100"/>
            <a:ext cx="8839200" cy="876300"/>
          </a:xfrm>
        </p:spPr>
        <p:txBody>
          <a:bodyPr>
            <a:normAutofit/>
          </a:bodyPr>
          <a:lstStyle/>
          <a:p>
            <a:r>
              <a:rPr lang="en-US" dirty="0"/>
              <a:t>Map of Europe before and after WWI</a:t>
            </a:r>
          </a:p>
        </p:txBody>
      </p:sp>
      <p:sp>
        <p:nvSpPr>
          <p:cNvPr id="2" name="Oval 1"/>
          <p:cNvSpPr/>
          <p:nvPr/>
        </p:nvSpPr>
        <p:spPr>
          <a:xfrm>
            <a:off x="6172200" y="2008740"/>
            <a:ext cx="1809750" cy="12678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124700" y="3047999"/>
            <a:ext cx="1714500" cy="14064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3402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Monday, November 2, 2015</a:t>
            </a:r>
          </a:p>
        </p:txBody>
      </p:sp>
      <p:sp>
        <p:nvSpPr>
          <p:cNvPr id="3" name="Content Placeholder 2"/>
          <p:cNvSpPr>
            <a:spLocks noGrp="1"/>
          </p:cNvSpPr>
          <p:nvPr>
            <p:ph idx="1"/>
          </p:nvPr>
        </p:nvSpPr>
        <p:spPr/>
        <p:txBody>
          <a:bodyPr/>
          <a:lstStyle/>
          <a:p>
            <a:r>
              <a:rPr lang="en-US" dirty="0"/>
              <a:t>Review for </a:t>
            </a:r>
            <a:r>
              <a:rPr lang="en-US"/>
              <a:t>today’s test.</a:t>
            </a:r>
          </a:p>
        </p:txBody>
      </p:sp>
    </p:spTree>
    <p:extLst>
      <p:ext uri="{BB962C8B-B14F-4D97-AF65-F5344CB8AC3E}">
        <p14:creationId xmlns:p14="http://schemas.microsoft.com/office/powerpoint/2010/main" val="38534990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a:bodyPr>
          <a:lstStyle/>
          <a:p>
            <a:r>
              <a:rPr lang="en-US" sz="1400" b="1" dirty="0"/>
              <a:t>Chapter 11 Test Review	     Name: _______________________________ Date: ___/___/___    Period_____</a:t>
            </a:r>
          </a:p>
        </p:txBody>
      </p:sp>
      <p:sp>
        <p:nvSpPr>
          <p:cNvPr id="3" name="Content Placeholder 2"/>
          <p:cNvSpPr>
            <a:spLocks noGrp="1"/>
          </p:cNvSpPr>
          <p:nvPr>
            <p:ph idx="1"/>
          </p:nvPr>
        </p:nvSpPr>
        <p:spPr>
          <a:xfrm>
            <a:off x="0" y="533400"/>
            <a:ext cx="9144000" cy="6324600"/>
          </a:xfrm>
        </p:spPr>
        <p:txBody>
          <a:bodyPr>
            <a:normAutofit/>
          </a:bodyPr>
          <a:lstStyle/>
          <a:p>
            <a:pPr>
              <a:buFont typeface="+mj-lt"/>
              <a:buAutoNum type="arabicPeriod"/>
            </a:pPr>
            <a:r>
              <a:rPr lang="en-US" sz="1200" dirty="0">
                <a:solidFill>
                  <a:srgbClr val="FF0000"/>
                </a:solidFill>
              </a:rPr>
              <a:t>List and EXPLAIN the 4 main causes to WWI:	</a:t>
            </a:r>
          </a:p>
          <a:p>
            <a:pPr lvl="1">
              <a:buFont typeface="+mj-lt"/>
              <a:buAutoNum type="alphaLcParenR"/>
            </a:pPr>
            <a:r>
              <a:rPr lang="en-US" sz="1200" dirty="0">
                <a:solidFill>
                  <a:srgbClr val="FF0000"/>
                </a:solidFill>
              </a:rPr>
              <a:t>___________________________________________________________________________________________________________</a:t>
            </a:r>
          </a:p>
          <a:p>
            <a:pPr lvl="1">
              <a:buFont typeface="+mj-lt"/>
              <a:buAutoNum type="alphaLcParenR"/>
            </a:pPr>
            <a:r>
              <a:rPr lang="en-US" sz="1200" dirty="0">
                <a:solidFill>
                  <a:srgbClr val="FF0000"/>
                </a:solidFill>
              </a:rPr>
              <a:t>___________________________________________________________________________________________________________</a:t>
            </a:r>
          </a:p>
          <a:p>
            <a:pPr lvl="1">
              <a:buFont typeface="+mj-lt"/>
              <a:buAutoNum type="alphaLcParenR"/>
            </a:pPr>
            <a:r>
              <a:rPr lang="en-US" sz="1200" dirty="0">
                <a:solidFill>
                  <a:srgbClr val="FF0000"/>
                </a:solidFill>
              </a:rPr>
              <a:t>___________________________________________________________________________________________________________</a:t>
            </a:r>
          </a:p>
          <a:p>
            <a:pPr lvl="1">
              <a:buFont typeface="+mj-lt"/>
              <a:buAutoNum type="alphaLcParenR"/>
            </a:pPr>
            <a:r>
              <a:rPr lang="en-US" sz="1200" dirty="0">
                <a:solidFill>
                  <a:srgbClr val="FF0000"/>
                </a:solidFill>
              </a:rPr>
              <a:t>___________________________________________________________________________________________________________</a:t>
            </a:r>
          </a:p>
          <a:p>
            <a:pPr>
              <a:buFont typeface="+mj-lt"/>
              <a:buAutoNum type="arabicPeriod"/>
            </a:pPr>
            <a:r>
              <a:rPr lang="en-US" sz="1200" dirty="0">
                <a:solidFill>
                  <a:srgbClr val="FF0000"/>
                </a:solidFill>
              </a:rPr>
              <a:t>List the major countries from the Allied Powers: _________________________________________________________________________</a:t>
            </a:r>
          </a:p>
          <a:p>
            <a:pPr>
              <a:buFont typeface="+mj-lt"/>
              <a:buAutoNum type="arabicPeriod"/>
            </a:pPr>
            <a:r>
              <a:rPr lang="en-US" sz="1200" dirty="0">
                <a:solidFill>
                  <a:srgbClr val="FF0000"/>
                </a:solidFill>
              </a:rPr>
              <a:t>List the major countries from the Central Powers: ________________________________________________________________________</a:t>
            </a:r>
          </a:p>
          <a:p>
            <a:pPr>
              <a:buFont typeface="+mj-lt"/>
              <a:buAutoNum type="arabicPeriod"/>
            </a:pPr>
            <a:r>
              <a:rPr lang="en-US" sz="1200" dirty="0">
                <a:solidFill>
                  <a:srgbClr val="FF0000"/>
                </a:solidFill>
              </a:rPr>
              <a:t>What was the spark that caused WWI?_________________________________________________________________________________</a:t>
            </a:r>
          </a:p>
          <a:p>
            <a:pPr>
              <a:buFont typeface="+mj-lt"/>
              <a:buAutoNum type="arabicPeriod"/>
            </a:pPr>
            <a:r>
              <a:rPr lang="en-US" sz="1200" dirty="0"/>
              <a:t>Assassination:</a:t>
            </a:r>
          </a:p>
          <a:p>
            <a:pPr lvl="1">
              <a:buFont typeface="+mj-lt"/>
              <a:buAutoNum type="alphaLcParenR"/>
            </a:pPr>
            <a:r>
              <a:rPr lang="en-US" sz="1200" dirty="0">
                <a:solidFill>
                  <a:srgbClr val="FF0000"/>
                </a:solidFill>
              </a:rPr>
              <a:t>Where was the Archduke from? ________________________________________________________________________________</a:t>
            </a:r>
          </a:p>
          <a:p>
            <a:pPr lvl="1">
              <a:buFont typeface="+mj-lt"/>
              <a:buAutoNum type="alphaLcParenR"/>
            </a:pPr>
            <a:r>
              <a:rPr lang="en-US" sz="1200" dirty="0">
                <a:solidFill>
                  <a:srgbClr val="FF0000"/>
                </a:solidFill>
              </a:rPr>
              <a:t>Who killed the Archduke?______________________________ </a:t>
            </a:r>
            <a:r>
              <a:rPr lang="en-US" sz="1200" dirty="0"/>
              <a:t>From which country was the assassin from? ___________________</a:t>
            </a:r>
          </a:p>
          <a:p>
            <a:pPr lvl="1">
              <a:buFont typeface="+mj-lt"/>
              <a:buAutoNum type="alphaLcParenR"/>
            </a:pPr>
            <a:r>
              <a:rPr lang="en-US" sz="1200" dirty="0"/>
              <a:t>Which city and country did it occur? _____________________________________________________________________________</a:t>
            </a:r>
          </a:p>
          <a:p>
            <a:pPr lvl="1">
              <a:buFont typeface="+mj-lt"/>
              <a:buAutoNum type="alphaLcParenR"/>
            </a:pPr>
            <a:r>
              <a:rPr lang="en-US" sz="1200" dirty="0"/>
              <a:t>Why did this assassination  occur? ______________________________________________________________________________ __________________________________________________________________________________________________________</a:t>
            </a:r>
          </a:p>
          <a:p>
            <a:pPr>
              <a:buFont typeface="+mj-lt"/>
              <a:buAutoNum type="arabicPeriod"/>
            </a:pPr>
            <a:r>
              <a:rPr lang="en-US" sz="1200" dirty="0">
                <a:solidFill>
                  <a:srgbClr val="FF0000"/>
                </a:solidFill>
              </a:rPr>
              <a:t>In what year did the war begin? __________________________</a:t>
            </a:r>
          </a:p>
          <a:p>
            <a:pPr>
              <a:buFont typeface="+mj-lt"/>
              <a:buAutoNum type="arabicPeriod"/>
            </a:pPr>
            <a:r>
              <a:rPr lang="en-US" sz="1200" dirty="0">
                <a:solidFill>
                  <a:srgbClr val="FF0000"/>
                </a:solidFill>
              </a:rPr>
              <a:t>Trench Warfare - _________________________________________________________________________________________________</a:t>
            </a:r>
          </a:p>
          <a:p>
            <a:pPr>
              <a:buFont typeface="+mj-lt"/>
              <a:buAutoNum type="arabicPeriod"/>
            </a:pPr>
            <a:r>
              <a:rPr lang="en-US" sz="1200" dirty="0">
                <a:solidFill>
                  <a:srgbClr val="FF0000"/>
                </a:solidFill>
              </a:rPr>
              <a:t>No Man’s Land - __________________________________________________________________________________________________</a:t>
            </a:r>
          </a:p>
          <a:p>
            <a:pPr>
              <a:buFont typeface="+mj-lt"/>
              <a:buAutoNum type="arabicPeriod"/>
            </a:pPr>
            <a:r>
              <a:rPr lang="en-US" sz="1200" dirty="0">
                <a:solidFill>
                  <a:srgbClr val="FF0000"/>
                </a:solidFill>
              </a:rPr>
              <a:t>Stalemate - ______________________________________________________________________________________________________</a:t>
            </a:r>
          </a:p>
          <a:p>
            <a:pPr>
              <a:buFont typeface="+mj-lt"/>
              <a:buAutoNum type="arabicPeriod"/>
            </a:pPr>
            <a:r>
              <a:rPr lang="en-US" sz="1200" dirty="0">
                <a:solidFill>
                  <a:srgbClr val="FF0000"/>
                </a:solidFill>
              </a:rPr>
              <a:t>Frontline  (Front) - ________________________________________________________________________________________________</a:t>
            </a:r>
          </a:p>
          <a:p>
            <a:pPr>
              <a:buFont typeface="+mj-lt"/>
              <a:buAutoNum type="arabicPeriod"/>
            </a:pPr>
            <a:r>
              <a:rPr lang="en-US" sz="1200" dirty="0">
                <a:solidFill>
                  <a:srgbClr val="FF0000"/>
                </a:solidFill>
              </a:rPr>
              <a:t>Western Front - __________________________________________________________________________________________________</a:t>
            </a:r>
          </a:p>
          <a:p>
            <a:pPr>
              <a:buFont typeface="+mj-lt"/>
              <a:buAutoNum type="arabicPeriod"/>
            </a:pPr>
            <a:r>
              <a:rPr lang="en-US" sz="1200" dirty="0">
                <a:solidFill>
                  <a:srgbClr val="FF0000"/>
                </a:solidFill>
              </a:rPr>
              <a:t>Who was the U.S. president during WWI? ___________________________________________________________</a:t>
            </a:r>
          </a:p>
          <a:p>
            <a:pPr>
              <a:buFont typeface="+mj-lt"/>
              <a:buAutoNum type="arabicPeriod"/>
            </a:pPr>
            <a:r>
              <a:rPr lang="en-US" sz="1200" dirty="0">
                <a:solidFill>
                  <a:srgbClr val="FF0000"/>
                </a:solidFill>
              </a:rPr>
              <a:t>Why did America want to remain neutral? _____________________________________________________________________________</a:t>
            </a:r>
          </a:p>
          <a:p>
            <a:pPr>
              <a:buFont typeface="+mj-lt"/>
              <a:buAutoNum type="arabicPeriod"/>
            </a:pPr>
            <a:r>
              <a:rPr lang="en-US" sz="1200" dirty="0">
                <a:solidFill>
                  <a:srgbClr val="FF0000"/>
                </a:solidFill>
              </a:rPr>
              <a:t>U-boats - ______________________________________________________</a:t>
            </a:r>
          </a:p>
          <a:p>
            <a:pPr>
              <a:buFont typeface="+mj-lt"/>
              <a:buAutoNum type="arabicPeriod"/>
            </a:pPr>
            <a:r>
              <a:rPr lang="en-US" sz="1200" dirty="0">
                <a:solidFill>
                  <a:srgbClr val="FF0000"/>
                </a:solidFill>
              </a:rPr>
              <a:t>What was the Lusitania and what effect did it have on American public opinion? _______________________________________________  ________________________________________________________________________________________________________________</a:t>
            </a:r>
          </a:p>
          <a:p>
            <a:pPr>
              <a:buFont typeface="+mj-lt"/>
              <a:buAutoNum type="arabicPeriod"/>
            </a:pPr>
            <a:r>
              <a:rPr lang="en-US" sz="1200" dirty="0">
                <a:solidFill>
                  <a:srgbClr val="FF0000"/>
                </a:solidFill>
              </a:rPr>
              <a:t>What was the Zimmermann note? ____________________________________________________________________________________ ________________________________________________________________________________________________________________</a:t>
            </a:r>
          </a:p>
          <a:p>
            <a:pPr>
              <a:buFont typeface="+mj-lt"/>
              <a:buAutoNum type="arabicPeriod"/>
            </a:pPr>
            <a:endParaRPr lang="en-US" sz="1200" dirty="0"/>
          </a:p>
        </p:txBody>
      </p:sp>
    </p:spTree>
    <p:extLst>
      <p:ext uri="{BB962C8B-B14F-4D97-AF65-F5344CB8AC3E}">
        <p14:creationId xmlns:p14="http://schemas.microsoft.com/office/powerpoint/2010/main" val="19124203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019800"/>
          </a:xfrm>
        </p:spPr>
        <p:txBody>
          <a:bodyPr>
            <a:normAutofit/>
          </a:bodyPr>
          <a:lstStyle/>
          <a:p>
            <a:pPr>
              <a:buFont typeface="+mj-lt"/>
              <a:buAutoNum type="arabicPeriod" startAt="17"/>
            </a:pPr>
            <a:r>
              <a:rPr lang="en-US" sz="1200" dirty="0">
                <a:solidFill>
                  <a:srgbClr val="FF0000"/>
                </a:solidFill>
              </a:rPr>
              <a:t>What were the Germans doing to the US that was a major reason we finally joined the Allies in WWI? ____________________________ _______________________________________________________________________________________________________________</a:t>
            </a:r>
          </a:p>
          <a:p>
            <a:pPr>
              <a:buFont typeface="+mj-lt"/>
              <a:buAutoNum type="arabicPeriod" startAt="17"/>
            </a:pPr>
            <a:r>
              <a:rPr lang="en-US" sz="1200" dirty="0">
                <a:solidFill>
                  <a:srgbClr val="FF0000"/>
                </a:solidFill>
              </a:rPr>
              <a:t>Selective Service Act - _____________________________________________________________________________________________</a:t>
            </a:r>
          </a:p>
          <a:p>
            <a:pPr>
              <a:buFont typeface="+mj-lt"/>
              <a:buAutoNum type="arabicPeriod" startAt="17"/>
            </a:pPr>
            <a:r>
              <a:rPr lang="en-US" sz="1200" dirty="0">
                <a:solidFill>
                  <a:srgbClr val="FF0000"/>
                </a:solidFill>
              </a:rPr>
              <a:t>Convoy system - __________________________________________________________________________________________________</a:t>
            </a:r>
          </a:p>
          <a:p>
            <a:pPr>
              <a:buFont typeface="+mj-lt"/>
              <a:buAutoNum type="arabicPeriod" startAt="17"/>
            </a:pPr>
            <a:r>
              <a:rPr lang="en-US" sz="1200" dirty="0">
                <a:solidFill>
                  <a:srgbClr val="FF0000"/>
                </a:solidFill>
              </a:rPr>
              <a:t>Doughboy - ______________________________________________________________________________________________________</a:t>
            </a:r>
          </a:p>
          <a:p>
            <a:pPr>
              <a:buFont typeface="+mj-lt"/>
              <a:buAutoNum type="arabicPeriod" startAt="17"/>
            </a:pPr>
            <a:r>
              <a:rPr lang="en-US" sz="1200" dirty="0">
                <a:solidFill>
                  <a:srgbClr val="FF0000"/>
                </a:solidFill>
              </a:rPr>
              <a:t>List some of the new weapons and improved weapons of WWI: _____________________________________________________________ ________________________________________________________________________________________________________________</a:t>
            </a:r>
          </a:p>
          <a:p>
            <a:pPr>
              <a:buFont typeface="+mj-lt"/>
              <a:buAutoNum type="arabicPeriod" startAt="17"/>
            </a:pPr>
            <a:r>
              <a:rPr lang="en-US" sz="1200" dirty="0">
                <a:solidFill>
                  <a:srgbClr val="FF0000"/>
                </a:solidFill>
              </a:rPr>
              <a:t>List some of the hazards that the soldiers of WWI faced: __________________________________________________________________ _________________________________________________________________________________________________________________</a:t>
            </a:r>
          </a:p>
          <a:p>
            <a:pPr>
              <a:buFont typeface="+mj-lt"/>
              <a:buAutoNum type="arabicPeriod" startAt="17"/>
            </a:pPr>
            <a:r>
              <a:rPr lang="en-US" sz="1200" dirty="0">
                <a:solidFill>
                  <a:srgbClr val="FF0000"/>
                </a:solidFill>
              </a:rPr>
              <a:t>General John Pershing - _____________________________________________________________________________________________</a:t>
            </a:r>
          </a:p>
          <a:p>
            <a:pPr>
              <a:buFont typeface="+mj-lt"/>
              <a:buAutoNum type="arabicPeriod" startAt="17"/>
            </a:pPr>
            <a:r>
              <a:rPr lang="en-US" sz="1200" dirty="0"/>
              <a:t>Sergeant York - ____________________________________________________________________________________________________</a:t>
            </a:r>
          </a:p>
          <a:p>
            <a:pPr>
              <a:buFont typeface="+mj-lt"/>
              <a:buAutoNum type="arabicPeriod" startAt="17"/>
            </a:pPr>
            <a:r>
              <a:rPr lang="en-US" sz="1200" dirty="0">
                <a:solidFill>
                  <a:srgbClr val="FF0000"/>
                </a:solidFill>
              </a:rPr>
              <a:t>The Red Baron - ___________________________________________________________________________________________________</a:t>
            </a:r>
          </a:p>
          <a:p>
            <a:pPr>
              <a:buFont typeface="+mj-lt"/>
              <a:buAutoNum type="arabicPeriod" startAt="17"/>
            </a:pPr>
            <a:r>
              <a:rPr lang="en-US" sz="1200" dirty="0">
                <a:solidFill>
                  <a:srgbClr val="FF0000"/>
                </a:solidFill>
              </a:rPr>
              <a:t>Armistice - _______________________________________________________________________________________________________</a:t>
            </a:r>
          </a:p>
          <a:p>
            <a:pPr>
              <a:buFont typeface="+mj-lt"/>
              <a:buAutoNum type="arabicPeriod" startAt="17"/>
            </a:pPr>
            <a:r>
              <a:rPr lang="en-US" sz="1200" dirty="0">
                <a:solidFill>
                  <a:srgbClr val="FF0000"/>
                </a:solidFill>
              </a:rPr>
              <a:t>When was the armistice signed and what was the original name of that day and then the new name of that day? _____________________ ________________________________________________________________________________________________________________</a:t>
            </a:r>
          </a:p>
          <a:p>
            <a:pPr>
              <a:buFont typeface="+mj-lt"/>
              <a:buAutoNum type="arabicPeriod" startAt="17"/>
            </a:pPr>
            <a:r>
              <a:rPr lang="en-US" sz="1200" dirty="0">
                <a:solidFill>
                  <a:srgbClr val="FF0000"/>
                </a:solidFill>
              </a:rPr>
              <a:t>Fourteen Points - __________________________________________________________________________________________________</a:t>
            </a:r>
          </a:p>
          <a:p>
            <a:pPr>
              <a:buFont typeface="+mj-lt"/>
              <a:buAutoNum type="arabicPeriod" startAt="17"/>
            </a:pPr>
            <a:r>
              <a:rPr lang="en-US" sz="1200" dirty="0">
                <a:solidFill>
                  <a:srgbClr val="FF0000"/>
                </a:solidFill>
              </a:rPr>
              <a:t>League of Nations - ________________________________________________________________________________________________</a:t>
            </a:r>
          </a:p>
          <a:p>
            <a:pPr>
              <a:buFont typeface="+mj-lt"/>
              <a:buAutoNum type="arabicPeriod" startAt="17"/>
            </a:pPr>
            <a:r>
              <a:rPr lang="en-US" sz="1200" dirty="0">
                <a:solidFill>
                  <a:srgbClr val="FF0000"/>
                </a:solidFill>
              </a:rPr>
              <a:t>War-Guilt Clause - _________________________________________________________________________________________________</a:t>
            </a:r>
          </a:p>
          <a:p>
            <a:pPr>
              <a:buFont typeface="+mj-lt"/>
              <a:buAutoNum type="arabicPeriod" startAt="17"/>
            </a:pPr>
            <a:r>
              <a:rPr lang="en-US" sz="1200" dirty="0">
                <a:solidFill>
                  <a:srgbClr val="FF0000"/>
                </a:solidFill>
              </a:rPr>
              <a:t>What was the Treaty of Versailles? ____________________________________________________________________________________</a:t>
            </a:r>
          </a:p>
          <a:p>
            <a:pPr>
              <a:buFont typeface="+mj-lt"/>
              <a:buAutoNum type="arabicPeriod" startAt="17"/>
            </a:pPr>
            <a:r>
              <a:rPr lang="en-US" sz="1200" dirty="0">
                <a:solidFill>
                  <a:srgbClr val="FF0000"/>
                </a:solidFill>
              </a:rPr>
              <a:t>Big Four - ________________________________________________________________________________________________________</a:t>
            </a:r>
          </a:p>
          <a:p>
            <a:pPr>
              <a:buFont typeface="+mj-lt"/>
              <a:buAutoNum type="arabicPeriod" startAt="17"/>
            </a:pPr>
            <a:r>
              <a:rPr lang="en-US" sz="1200" dirty="0">
                <a:solidFill>
                  <a:srgbClr val="FF0000"/>
                </a:solidFill>
              </a:rPr>
              <a:t>What effect did this treaty have on Germany for the future? ________________________________________________________________ _________________________________________________________________________________________________________________</a:t>
            </a:r>
          </a:p>
          <a:p>
            <a:pPr>
              <a:buFont typeface="+mj-lt"/>
              <a:buAutoNum type="arabicPeriod" startAt="17"/>
            </a:pPr>
            <a:endParaRPr lang="en-US" sz="1200" dirty="0">
              <a:solidFill>
                <a:srgbClr val="FF0000"/>
              </a:solidFill>
            </a:endParaRPr>
          </a:p>
        </p:txBody>
      </p:sp>
    </p:spTree>
    <p:extLst>
      <p:ext uri="{BB962C8B-B14F-4D97-AF65-F5344CB8AC3E}">
        <p14:creationId xmlns:p14="http://schemas.microsoft.com/office/powerpoint/2010/main" val="26033725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a:bodyPr>
          <a:lstStyle/>
          <a:p>
            <a:r>
              <a:rPr lang="en-US" sz="1400" b="1" dirty="0"/>
              <a:t>Chapter 11 Test 	     Name: _______________________________ Date: ___/___/___    Period_____</a:t>
            </a:r>
          </a:p>
        </p:txBody>
      </p:sp>
      <p:sp>
        <p:nvSpPr>
          <p:cNvPr id="3" name="Content Placeholder 2"/>
          <p:cNvSpPr>
            <a:spLocks noGrp="1"/>
          </p:cNvSpPr>
          <p:nvPr>
            <p:ph idx="1"/>
          </p:nvPr>
        </p:nvSpPr>
        <p:spPr>
          <a:xfrm>
            <a:off x="0" y="1828800"/>
            <a:ext cx="9144000" cy="4953000"/>
          </a:xfrm>
        </p:spPr>
        <p:txBody>
          <a:bodyPr>
            <a:normAutofit/>
          </a:bodyPr>
          <a:lstStyle/>
          <a:p>
            <a:pPr>
              <a:lnSpc>
                <a:spcPct val="150000"/>
              </a:lnSpc>
              <a:spcBef>
                <a:spcPts val="0"/>
              </a:spcBef>
              <a:buFont typeface="+mj-lt"/>
              <a:buAutoNum type="arabicPeriod"/>
            </a:pPr>
            <a:r>
              <a:rPr lang="en-US" sz="1200" dirty="0"/>
              <a:t>_____ This was an agreement to a cease-fire or a truce between opposing armies. </a:t>
            </a:r>
          </a:p>
          <a:p>
            <a:pPr>
              <a:lnSpc>
                <a:spcPct val="150000"/>
              </a:lnSpc>
              <a:spcBef>
                <a:spcPts val="0"/>
              </a:spcBef>
              <a:buFont typeface="+mj-lt"/>
              <a:buAutoNum type="arabicPeriod"/>
            </a:pPr>
            <a:r>
              <a:rPr lang="en-US" sz="1200" dirty="0"/>
              <a:t>_____ This was a type of defensive fighting where soldiers dug into the ground to prevent them from losing ground to the enemy.</a:t>
            </a:r>
          </a:p>
          <a:p>
            <a:pPr>
              <a:lnSpc>
                <a:spcPct val="150000"/>
              </a:lnSpc>
              <a:spcBef>
                <a:spcPts val="0"/>
              </a:spcBef>
              <a:buFont typeface="+mj-lt"/>
              <a:buAutoNum type="arabicPeriod"/>
            </a:pPr>
            <a:r>
              <a:rPr lang="en-US" sz="1200" dirty="0"/>
              <a:t>_____ This was the nickname for the U.S. infantrymen in World War I.</a:t>
            </a:r>
          </a:p>
          <a:p>
            <a:pPr>
              <a:lnSpc>
                <a:spcPct val="150000"/>
              </a:lnSpc>
              <a:spcBef>
                <a:spcPts val="0"/>
              </a:spcBef>
              <a:buFont typeface="+mj-lt"/>
              <a:buAutoNum type="arabicPeriod"/>
            </a:pPr>
            <a:r>
              <a:rPr lang="en-US" sz="1200" dirty="0"/>
              <a:t>_____ This is the name for the area in a war where fighting is taking place.</a:t>
            </a:r>
          </a:p>
          <a:p>
            <a:pPr>
              <a:lnSpc>
                <a:spcPct val="150000"/>
              </a:lnSpc>
              <a:spcBef>
                <a:spcPts val="0"/>
              </a:spcBef>
              <a:buFont typeface="+mj-lt"/>
              <a:buAutoNum type="arabicPeriod"/>
            </a:pPr>
            <a:r>
              <a:rPr lang="en-US" sz="1200" dirty="0"/>
              <a:t>_____ These were German submarines.</a:t>
            </a:r>
          </a:p>
          <a:p>
            <a:pPr>
              <a:lnSpc>
                <a:spcPct val="150000"/>
              </a:lnSpc>
              <a:spcBef>
                <a:spcPts val="0"/>
              </a:spcBef>
              <a:buFont typeface="+mj-lt"/>
              <a:buAutoNum type="arabicPeriod"/>
            </a:pPr>
            <a:r>
              <a:rPr lang="en-US" sz="1200" dirty="0"/>
              <a:t>_____ This was the area of land located between opposing trenches, filled with barbed wire and crater holes from bombs.</a:t>
            </a:r>
          </a:p>
          <a:p>
            <a:pPr>
              <a:lnSpc>
                <a:spcPct val="150000"/>
              </a:lnSpc>
              <a:spcBef>
                <a:spcPts val="0"/>
              </a:spcBef>
              <a:buFont typeface="+mj-lt"/>
              <a:buAutoNum type="arabicPeriod"/>
            </a:pPr>
            <a:r>
              <a:rPr lang="en-US" sz="1200" dirty="0"/>
              <a:t>_____ This was the international governing body formed at the end of WWI to prevent future wars.</a:t>
            </a:r>
          </a:p>
          <a:p>
            <a:pPr>
              <a:lnSpc>
                <a:spcPct val="150000"/>
              </a:lnSpc>
              <a:spcBef>
                <a:spcPts val="0"/>
              </a:spcBef>
              <a:buFont typeface="+mj-lt"/>
              <a:buAutoNum type="arabicPeriod"/>
            </a:pPr>
            <a:r>
              <a:rPr lang="en-US" sz="1200" dirty="0"/>
              <a:t>_____ This was a method of using a group of escort ships to protect cargo ships as they crossed the Atlantic Ocean.</a:t>
            </a:r>
          </a:p>
          <a:p>
            <a:pPr>
              <a:lnSpc>
                <a:spcPct val="150000"/>
              </a:lnSpc>
              <a:spcBef>
                <a:spcPts val="0"/>
              </a:spcBef>
              <a:buFont typeface="+mj-lt"/>
              <a:buAutoNum type="arabicPeriod"/>
            </a:pPr>
            <a:r>
              <a:rPr lang="en-US" sz="1200" dirty="0"/>
              <a:t>_____ This legislation required young men to sign up for a random “draft” into the military.</a:t>
            </a:r>
          </a:p>
          <a:p>
            <a:pPr>
              <a:lnSpc>
                <a:spcPct val="150000"/>
              </a:lnSpc>
              <a:spcBef>
                <a:spcPts val="0"/>
              </a:spcBef>
              <a:buFont typeface="+mj-lt"/>
              <a:buAutoNum type="arabicPeriod"/>
            </a:pPr>
            <a:r>
              <a:rPr lang="en-US" sz="1200" dirty="0"/>
              <a:t>_____ This is when neither army was gaining or losing ground in the war, it was deadlocked as a tie.</a:t>
            </a:r>
          </a:p>
          <a:p>
            <a:pPr>
              <a:buFont typeface="+mj-lt"/>
              <a:buAutoNum type="arabicPeriod"/>
            </a:pPr>
            <a:endParaRPr lang="en-US" sz="1200" dirty="0"/>
          </a:p>
          <a:p>
            <a:pPr marL="0" indent="0">
              <a:buNone/>
            </a:pPr>
            <a:r>
              <a:rPr lang="en-US" sz="1200" dirty="0"/>
              <a:t>Multiple Choice</a:t>
            </a:r>
          </a:p>
          <a:p>
            <a:pPr>
              <a:buFont typeface="+mj-lt"/>
              <a:buAutoNum type="arabicPeriod" startAt="11"/>
            </a:pPr>
            <a:r>
              <a:rPr lang="en-US" sz="1200" dirty="0"/>
              <a:t>_____ Which one of these countries was not part of the Allied Powers?</a:t>
            </a:r>
          </a:p>
          <a:p>
            <a:pPr marL="868680" lvl="1" indent="0">
              <a:buNone/>
            </a:pPr>
            <a:r>
              <a:rPr lang="en-US" sz="1200" dirty="0"/>
              <a:t>A. Russia	B. Austria	C. France	D. Great Britain</a:t>
            </a:r>
          </a:p>
          <a:p>
            <a:pPr>
              <a:buFont typeface="+mj-lt"/>
              <a:buAutoNum type="arabicPeriod" startAt="11"/>
            </a:pPr>
            <a:r>
              <a:rPr lang="en-US" sz="1200" dirty="0"/>
              <a:t>_____ Which one of these countries was not part of the Central Powers?</a:t>
            </a:r>
          </a:p>
          <a:p>
            <a:pPr marL="868680" lvl="1" indent="0">
              <a:buNone/>
            </a:pPr>
            <a:r>
              <a:rPr lang="en-US" sz="1200" dirty="0"/>
              <a:t>A. German Empire       B. Ottoman Empire	C. Austrian Empire      D. Russian Empire</a:t>
            </a:r>
          </a:p>
          <a:p>
            <a:pPr>
              <a:buFont typeface="+mj-lt"/>
              <a:buAutoNum type="arabicPeriod" startAt="11"/>
            </a:pPr>
            <a:r>
              <a:rPr lang="en-US" sz="1200" dirty="0"/>
              <a:t>_____ Which one of these countries was not a major cause of World War I?</a:t>
            </a:r>
          </a:p>
          <a:p>
            <a:pPr marL="868680" lvl="1" indent="0">
              <a:buNone/>
            </a:pPr>
            <a:r>
              <a:rPr lang="en-US" sz="1200" dirty="0"/>
              <a:t>A. Militarism	B. Alliances	C. Industrialism          D. Nationalism</a:t>
            </a:r>
          </a:p>
          <a:p>
            <a:pPr marL="457200" lvl="1" indent="0">
              <a:buNone/>
            </a:pPr>
            <a:endParaRPr lang="en-US" sz="1300" dirty="0"/>
          </a:p>
          <a:p>
            <a:pPr>
              <a:buFont typeface="+mj-lt"/>
              <a:buAutoNum type="arabicPeriod" startAt="11"/>
            </a:pPr>
            <a:endParaRPr lang="en-US" sz="1200" dirty="0"/>
          </a:p>
          <a:p>
            <a:pPr>
              <a:buFont typeface="+mj-lt"/>
              <a:buAutoNum type="arabicPeriod" startAt="11"/>
            </a:pPr>
            <a:endParaRPr lang="en-US" sz="1200" dirty="0"/>
          </a:p>
        </p:txBody>
      </p:sp>
      <p:sp>
        <p:nvSpPr>
          <p:cNvPr id="4" name="TextBox 3"/>
          <p:cNvSpPr txBox="1"/>
          <p:nvPr/>
        </p:nvSpPr>
        <p:spPr>
          <a:xfrm>
            <a:off x="0" y="762000"/>
            <a:ext cx="8763000" cy="1015663"/>
          </a:xfrm>
          <a:prstGeom prst="rect">
            <a:avLst/>
          </a:prstGeom>
          <a:noFill/>
        </p:spPr>
        <p:txBody>
          <a:bodyPr wrap="square" rtlCol="0">
            <a:spAutoFit/>
          </a:bodyPr>
          <a:lstStyle/>
          <a:p>
            <a:pPr marL="228600" indent="-228600">
              <a:buAutoNum type="alphaUcPeriod"/>
            </a:pPr>
            <a:r>
              <a:rPr lang="en-US" sz="1200" dirty="0"/>
              <a:t>Naval Warfare	F. Convoy		K. Lusitania		P. Stalemate</a:t>
            </a:r>
          </a:p>
          <a:p>
            <a:pPr marL="228600" indent="-228600">
              <a:buAutoNum type="alphaUcPeriod"/>
            </a:pPr>
            <a:r>
              <a:rPr lang="en-US" sz="1200" dirty="0"/>
              <a:t>No Man’s Land	G. Land-locked		L. League of Nations	Q. Armory</a:t>
            </a:r>
          </a:p>
          <a:p>
            <a:pPr marL="228600" indent="-228600">
              <a:buAutoNum type="alphaUcPeriod"/>
            </a:pPr>
            <a:r>
              <a:rPr lang="en-US" sz="1200" dirty="0"/>
              <a:t>Reserve Line	H. Armistice		M. G.I. 		R. Land-locked</a:t>
            </a:r>
          </a:p>
          <a:p>
            <a:pPr marL="228600" indent="-228600">
              <a:buAutoNum type="alphaUcPeriod"/>
            </a:pPr>
            <a:r>
              <a:rPr lang="en-US" sz="1200" dirty="0"/>
              <a:t>U-boats		I. United Nations	N. Battleships		S. Selective Service</a:t>
            </a:r>
          </a:p>
          <a:p>
            <a:pPr marL="228600" indent="-228600">
              <a:buAutoNum type="alphaUcPeriod"/>
            </a:pPr>
            <a:r>
              <a:rPr lang="en-US" sz="1200" dirty="0"/>
              <a:t>Front (frontline)	J. Doughboy		O. Trench Warfare	T. The Red Baron</a:t>
            </a:r>
          </a:p>
        </p:txBody>
      </p:sp>
      <p:sp>
        <p:nvSpPr>
          <p:cNvPr id="5" name="TextBox 4"/>
          <p:cNvSpPr txBox="1"/>
          <p:nvPr/>
        </p:nvSpPr>
        <p:spPr>
          <a:xfrm>
            <a:off x="0" y="457200"/>
            <a:ext cx="2895600" cy="276999"/>
          </a:xfrm>
          <a:prstGeom prst="rect">
            <a:avLst/>
          </a:prstGeom>
          <a:noFill/>
        </p:spPr>
        <p:txBody>
          <a:bodyPr wrap="square" rtlCol="0">
            <a:spAutoFit/>
          </a:bodyPr>
          <a:lstStyle/>
          <a:p>
            <a:r>
              <a:rPr lang="en-US" sz="1200" b="1" dirty="0"/>
              <a:t>Matching</a:t>
            </a:r>
          </a:p>
        </p:txBody>
      </p:sp>
    </p:spTree>
    <p:extLst>
      <p:ext uri="{BB962C8B-B14F-4D97-AF65-F5344CB8AC3E}">
        <p14:creationId xmlns:p14="http://schemas.microsoft.com/office/powerpoint/2010/main" val="2877084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33400"/>
          </a:xfrm>
        </p:spPr>
        <p:txBody>
          <a:bodyPr>
            <a:normAutofit/>
          </a:bodyPr>
          <a:lstStyle/>
          <a:p>
            <a:r>
              <a:rPr lang="en-US" sz="2800" b="1" dirty="0">
                <a:solidFill>
                  <a:schemeClr val="bg1">
                    <a:lumMod val="65000"/>
                  </a:schemeClr>
                </a:solidFill>
                <a:latin typeface="+mn-lt"/>
              </a:rPr>
              <a:t>Before and After Unification of German States</a:t>
            </a:r>
          </a:p>
        </p:txBody>
      </p:sp>
      <p:pic>
        <p:nvPicPr>
          <p:cNvPr id="5" name="Picture 4"/>
          <p:cNvPicPr>
            <a:picLocks noChangeAspect="1"/>
          </p:cNvPicPr>
          <p:nvPr/>
        </p:nvPicPr>
        <p:blipFill>
          <a:blip r:embed="rId2"/>
          <a:stretch>
            <a:fillRect/>
          </a:stretch>
        </p:blipFill>
        <p:spPr>
          <a:xfrm>
            <a:off x="561859" y="609600"/>
            <a:ext cx="8020281" cy="6096000"/>
          </a:xfrm>
          <a:prstGeom prst="rect">
            <a:avLst/>
          </a:prstGeom>
        </p:spPr>
      </p:pic>
      <p:pic>
        <p:nvPicPr>
          <p:cNvPr id="6" name="Picture 5"/>
          <p:cNvPicPr>
            <a:picLocks noChangeAspect="1"/>
          </p:cNvPicPr>
          <p:nvPr/>
        </p:nvPicPr>
        <p:blipFill rotWithShape="1">
          <a:blip r:embed="rId3"/>
          <a:srcRect l="55649" t="37498" r="35804" b="55003"/>
          <a:stretch/>
        </p:blipFill>
        <p:spPr>
          <a:xfrm>
            <a:off x="6172200" y="1465118"/>
            <a:ext cx="685800" cy="457200"/>
          </a:xfrm>
          <a:prstGeom prst="rect">
            <a:avLst/>
          </a:prstGeom>
        </p:spPr>
      </p:pic>
      <p:pic>
        <p:nvPicPr>
          <p:cNvPr id="7" name="Picture 6"/>
          <p:cNvPicPr>
            <a:picLocks noChangeAspect="1"/>
          </p:cNvPicPr>
          <p:nvPr/>
        </p:nvPicPr>
        <p:blipFill>
          <a:blip r:embed="rId4"/>
          <a:stretch>
            <a:fillRect/>
          </a:stretch>
        </p:blipFill>
        <p:spPr>
          <a:xfrm>
            <a:off x="5943600" y="1922318"/>
            <a:ext cx="682811" cy="457240"/>
          </a:xfrm>
          <a:prstGeom prst="rect">
            <a:avLst/>
          </a:prstGeom>
        </p:spPr>
      </p:pic>
      <p:pic>
        <p:nvPicPr>
          <p:cNvPr id="8" name="Picture 7"/>
          <p:cNvPicPr>
            <a:picLocks noChangeAspect="1"/>
          </p:cNvPicPr>
          <p:nvPr/>
        </p:nvPicPr>
        <p:blipFill>
          <a:blip r:embed="rId4"/>
          <a:stretch>
            <a:fillRect/>
          </a:stretch>
        </p:blipFill>
        <p:spPr>
          <a:xfrm>
            <a:off x="5602194" y="2379518"/>
            <a:ext cx="682811" cy="457240"/>
          </a:xfrm>
          <a:prstGeom prst="rect">
            <a:avLst/>
          </a:prstGeom>
        </p:spPr>
      </p:pic>
      <p:pic>
        <p:nvPicPr>
          <p:cNvPr id="9" name="Picture 8"/>
          <p:cNvPicPr>
            <a:picLocks noChangeAspect="1"/>
          </p:cNvPicPr>
          <p:nvPr/>
        </p:nvPicPr>
        <p:blipFill>
          <a:blip r:embed="rId4"/>
          <a:stretch>
            <a:fillRect/>
          </a:stretch>
        </p:blipFill>
        <p:spPr>
          <a:xfrm>
            <a:off x="5629903" y="2815976"/>
            <a:ext cx="682811" cy="457240"/>
          </a:xfrm>
          <a:prstGeom prst="rect">
            <a:avLst/>
          </a:prstGeom>
        </p:spPr>
      </p:pic>
      <p:pic>
        <p:nvPicPr>
          <p:cNvPr id="10" name="Picture 9"/>
          <p:cNvPicPr>
            <a:picLocks noChangeAspect="1"/>
          </p:cNvPicPr>
          <p:nvPr/>
        </p:nvPicPr>
        <p:blipFill>
          <a:blip r:embed="rId4"/>
          <a:stretch>
            <a:fillRect/>
          </a:stretch>
        </p:blipFill>
        <p:spPr>
          <a:xfrm>
            <a:off x="5971309" y="3181270"/>
            <a:ext cx="682811" cy="457240"/>
          </a:xfrm>
          <a:prstGeom prst="rect">
            <a:avLst/>
          </a:prstGeom>
        </p:spPr>
      </p:pic>
      <p:pic>
        <p:nvPicPr>
          <p:cNvPr id="11" name="Picture 10"/>
          <p:cNvPicPr>
            <a:picLocks noChangeAspect="1"/>
          </p:cNvPicPr>
          <p:nvPr/>
        </p:nvPicPr>
        <p:blipFill>
          <a:blip r:embed="rId4"/>
          <a:stretch>
            <a:fillRect/>
          </a:stretch>
        </p:blipFill>
        <p:spPr>
          <a:xfrm>
            <a:off x="6158345" y="3349416"/>
            <a:ext cx="682811" cy="457240"/>
          </a:xfrm>
          <a:prstGeom prst="rect">
            <a:avLst/>
          </a:prstGeom>
        </p:spPr>
      </p:pic>
      <p:pic>
        <p:nvPicPr>
          <p:cNvPr id="12" name="Picture 11"/>
          <p:cNvPicPr>
            <a:picLocks noChangeAspect="1"/>
          </p:cNvPicPr>
          <p:nvPr/>
        </p:nvPicPr>
        <p:blipFill>
          <a:blip r:embed="rId4"/>
          <a:stretch>
            <a:fillRect/>
          </a:stretch>
        </p:blipFill>
        <p:spPr>
          <a:xfrm>
            <a:off x="6222659" y="3463616"/>
            <a:ext cx="682811" cy="457240"/>
          </a:xfrm>
          <a:prstGeom prst="rect">
            <a:avLst/>
          </a:prstGeom>
        </p:spPr>
      </p:pic>
      <p:pic>
        <p:nvPicPr>
          <p:cNvPr id="13" name="Picture 12"/>
          <p:cNvPicPr>
            <a:picLocks noChangeAspect="1"/>
          </p:cNvPicPr>
          <p:nvPr/>
        </p:nvPicPr>
        <p:blipFill rotWithShape="1">
          <a:blip r:embed="rId4"/>
          <a:srcRect l="26090" t="23841" b="-2"/>
          <a:stretch/>
        </p:blipFill>
        <p:spPr>
          <a:xfrm>
            <a:off x="6401785" y="1227711"/>
            <a:ext cx="504669" cy="348234"/>
          </a:xfrm>
          <a:prstGeom prst="rect">
            <a:avLst/>
          </a:prstGeom>
        </p:spPr>
      </p:pic>
      <p:cxnSp>
        <p:nvCxnSpPr>
          <p:cNvPr id="15" name="Straight Connector 14"/>
          <p:cNvCxnSpPr/>
          <p:nvPr/>
        </p:nvCxnSpPr>
        <p:spPr>
          <a:xfrm>
            <a:off x="6841156" y="3463616"/>
            <a:ext cx="128628" cy="1144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08999" y="3234996"/>
            <a:ext cx="49001" cy="2182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07058" y="3208912"/>
            <a:ext cx="92534" cy="22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89805" y="2950764"/>
            <a:ext cx="128628" cy="1144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589807" y="2684158"/>
            <a:ext cx="268193" cy="2666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858000" y="2379519"/>
            <a:ext cx="111784" cy="3222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962555" y="2284209"/>
            <a:ext cx="236000" cy="95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198555" y="2208009"/>
            <a:ext cx="336144"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534699" y="2057401"/>
            <a:ext cx="123262" cy="1506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57961" y="2071255"/>
            <a:ext cx="128628" cy="1144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754269" y="1975945"/>
            <a:ext cx="178205" cy="1853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887922" y="1975945"/>
            <a:ext cx="3050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192993" y="1693718"/>
            <a:ext cx="265207" cy="2822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241447" y="1575945"/>
            <a:ext cx="231589" cy="1177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289901" y="1094449"/>
            <a:ext cx="67340" cy="4658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289901" y="976676"/>
            <a:ext cx="97984" cy="128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040457" y="953336"/>
            <a:ext cx="249444" cy="233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769745" y="628710"/>
            <a:ext cx="270712" cy="3246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704871" y="3044596"/>
            <a:ext cx="2187" cy="1539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694862" y="2524885"/>
            <a:ext cx="1051257" cy="47438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657600" y="707666"/>
            <a:ext cx="4174435" cy="3633746"/>
          </a:xfrm>
          <a:custGeom>
            <a:avLst/>
            <a:gdLst>
              <a:gd name="connsiteX0" fmla="*/ 4102873 w 4174435"/>
              <a:gd name="connsiteY0" fmla="*/ 0 h 3633746"/>
              <a:gd name="connsiteX1" fmla="*/ 4110824 w 4174435"/>
              <a:gd name="connsiteY1" fmla="*/ 39757 h 3633746"/>
              <a:gd name="connsiteX2" fmla="*/ 4126727 w 4174435"/>
              <a:gd name="connsiteY2" fmla="*/ 87464 h 3633746"/>
              <a:gd name="connsiteX3" fmla="*/ 4126727 w 4174435"/>
              <a:gd name="connsiteY3" fmla="*/ 143124 h 3633746"/>
              <a:gd name="connsiteX4" fmla="*/ 4150581 w 4174435"/>
              <a:gd name="connsiteY4" fmla="*/ 159026 h 3633746"/>
              <a:gd name="connsiteX5" fmla="*/ 4174435 w 4174435"/>
              <a:gd name="connsiteY5" fmla="*/ 206734 h 3633746"/>
              <a:gd name="connsiteX6" fmla="*/ 4166483 w 4174435"/>
              <a:gd name="connsiteY6" fmla="*/ 246491 h 3633746"/>
              <a:gd name="connsiteX7" fmla="*/ 4150581 w 4174435"/>
              <a:gd name="connsiteY7" fmla="*/ 270344 h 3633746"/>
              <a:gd name="connsiteX8" fmla="*/ 4150581 w 4174435"/>
              <a:gd name="connsiteY8" fmla="*/ 349857 h 3633746"/>
              <a:gd name="connsiteX9" fmla="*/ 4142630 w 4174435"/>
              <a:gd name="connsiteY9" fmla="*/ 413468 h 3633746"/>
              <a:gd name="connsiteX10" fmla="*/ 4126727 w 4174435"/>
              <a:gd name="connsiteY10" fmla="*/ 437322 h 3633746"/>
              <a:gd name="connsiteX11" fmla="*/ 4094922 w 4174435"/>
              <a:gd name="connsiteY11" fmla="*/ 445273 h 3633746"/>
              <a:gd name="connsiteX12" fmla="*/ 4007457 w 4174435"/>
              <a:gd name="connsiteY12" fmla="*/ 453224 h 3633746"/>
              <a:gd name="connsiteX13" fmla="*/ 3904090 w 4174435"/>
              <a:gd name="connsiteY13" fmla="*/ 445273 h 3633746"/>
              <a:gd name="connsiteX14" fmla="*/ 3880237 w 4174435"/>
              <a:gd name="connsiteY14" fmla="*/ 437322 h 3633746"/>
              <a:gd name="connsiteX15" fmla="*/ 3840480 w 4174435"/>
              <a:gd name="connsiteY15" fmla="*/ 405517 h 3633746"/>
              <a:gd name="connsiteX16" fmla="*/ 3768918 w 4174435"/>
              <a:gd name="connsiteY16" fmla="*/ 437322 h 3633746"/>
              <a:gd name="connsiteX17" fmla="*/ 3760967 w 4174435"/>
              <a:gd name="connsiteY17" fmla="*/ 461176 h 3633746"/>
              <a:gd name="connsiteX18" fmla="*/ 3784821 w 4174435"/>
              <a:gd name="connsiteY18" fmla="*/ 572494 h 3633746"/>
              <a:gd name="connsiteX19" fmla="*/ 3808675 w 4174435"/>
              <a:gd name="connsiteY19" fmla="*/ 580445 h 3633746"/>
              <a:gd name="connsiteX20" fmla="*/ 3816626 w 4174435"/>
              <a:gd name="connsiteY20" fmla="*/ 604299 h 3633746"/>
              <a:gd name="connsiteX21" fmla="*/ 3776870 w 4174435"/>
              <a:gd name="connsiteY21" fmla="*/ 644056 h 3633746"/>
              <a:gd name="connsiteX22" fmla="*/ 3745064 w 4174435"/>
              <a:gd name="connsiteY22" fmla="*/ 683812 h 3633746"/>
              <a:gd name="connsiteX23" fmla="*/ 3705308 w 4174435"/>
              <a:gd name="connsiteY23" fmla="*/ 715617 h 3633746"/>
              <a:gd name="connsiteX24" fmla="*/ 3681454 w 4174435"/>
              <a:gd name="connsiteY24" fmla="*/ 731520 h 3633746"/>
              <a:gd name="connsiteX25" fmla="*/ 3665551 w 4174435"/>
              <a:gd name="connsiteY25" fmla="*/ 755374 h 3633746"/>
              <a:gd name="connsiteX26" fmla="*/ 3617843 w 4174435"/>
              <a:gd name="connsiteY26" fmla="*/ 787179 h 3633746"/>
              <a:gd name="connsiteX27" fmla="*/ 3578087 w 4174435"/>
              <a:gd name="connsiteY27" fmla="*/ 818984 h 3633746"/>
              <a:gd name="connsiteX28" fmla="*/ 3538330 w 4174435"/>
              <a:gd name="connsiteY28" fmla="*/ 850790 h 3633746"/>
              <a:gd name="connsiteX29" fmla="*/ 3482671 w 4174435"/>
              <a:gd name="connsiteY29" fmla="*/ 842838 h 3633746"/>
              <a:gd name="connsiteX30" fmla="*/ 3434963 w 4174435"/>
              <a:gd name="connsiteY30" fmla="*/ 826936 h 3633746"/>
              <a:gd name="connsiteX31" fmla="*/ 3363402 w 4174435"/>
              <a:gd name="connsiteY31" fmla="*/ 803082 h 3633746"/>
              <a:gd name="connsiteX32" fmla="*/ 3315694 w 4174435"/>
              <a:gd name="connsiteY32" fmla="*/ 787179 h 3633746"/>
              <a:gd name="connsiteX33" fmla="*/ 3291840 w 4174435"/>
              <a:gd name="connsiteY33" fmla="*/ 779228 h 3633746"/>
              <a:gd name="connsiteX34" fmla="*/ 3236181 w 4174435"/>
              <a:gd name="connsiteY34" fmla="*/ 763325 h 3633746"/>
              <a:gd name="connsiteX35" fmla="*/ 3212327 w 4174435"/>
              <a:gd name="connsiteY35" fmla="*/ 652007 h 3633746"/>
              <a:gd name="connsiteX36" fmla="*/ 3196424 w 4174435"/>
              <a:gd name="connsiteY36" fmla="*/ 604299 h 3633746"/>
              <a:gd name="connsiteX37" fmla="*/ 3188473 w 4174435"/>
              <a:gd name="connsiteY37" fmla="*/ 580445 h 3633746"/>
              <a:gd name="connsiteX38" fmla="*/ 3172570 w 4174435"/>
              <a:gd name="connsiteY38" fmla="*/ 556591 h 3633746"/>
              <a:gd name="connsiteX39" fmla="*/ 3124863 w 4174435"/>
              <a:gd name="connsiteY39" fmla="*/ 524786 h 3633746"/>
              <a:gd name="connsiteX40" fmla="*/ 3013544 w 4174435"/>
              <a:gd name="connsiteY40" fmla="*/ 532737 h 3633746"/>
              <a:gd name="connsiteX41" fmla="*/ 2989690 w 4174435"/>
              <a:gd name="connsiteY41" fmla="*/ 540689 h 3633746"/>
              <a:gd name="connsiteX42" fmla="*/ 2854518 w 4174435"/>
              <a:gd name="connsiteY42" fmla="*/ 532737 h 3633746"/>
              <a:gd name="connsiteX43" fmla="*/ 2806810 w 4174435"/>
              <a:gd name="connsiteY43" fmla="*/ 524786 h 3633746"/>
              <a:gd name="connsiteX44" fmla="*/ 2775005 w 4174435"/>
              <a:gd name="connsiteY44" fmla="*/ 532737 h 3633746"/>
              <a:gd name="connsiteX45" fmla="*/ 2759103 w 4174435"/>
              <a:gd name="connsiteY45" fmla="*/ 580445 h 3633746"/>
              <a:gd name="connsiteX46" fmla="*/ 2751151 w 4174435"/>
              <a:gd name="connsiteY46" fmla="*/ 612251 h 3633746"/>
              <a:gd name="connsiteX47" fmla="*/ 2727297 w 4174435"/>
              <a:gd name="connsiteY47" fmla="*/ 659958 h 3633746"/>
              <a:gd name="connsiteX48" fmla="*/ 2655736 w 4174435"/>
              <a:gd name="connsiteY48" fmla="*/ 691764 h 3633746"/>
              <a:gd name="connsiteX49" fmla="*/ 2631882 w 4174435"/>
              <a:gd name="connsiteY49" fmla="*/ 699715 h 3633746"/>
              <a:gd name="connsiteX50" fmla="*/ 2608028 w 4174435"/>
              <a:gd name="connsiteY50" fmla="*/ 707666 h 3633746"/>
              <a:gd name="connsiteX51" fmla="*/ 2584174 w 4174435"/>
              <a:gd name="connsiteY51" fmla="*/ 715617 h 3633746"/>
              <a:gd name="connsiteX52" fmla="*/ 2488758 w 4174435"/>
              <a:gd name="connsiteY52" fmla="*/ 779228 h 3633746"/>
              <a:gd name="connsiteX53" fmla="*/ 2464904 w 4174435"/>
              <a:gd name="connsiteY53" fmla="*/ 795131 h 3633746"/>
              <a:gd name="connsiteX54" fmla="*/ 2441050 w 4174435"/>
              <a:gd name="connsiteY54" fmla="*/ 811033 h 3633746"/>
              <a:gd name="connsiteX55" fmla="*/ 2401294 w 4174435"/>
              <a:gd name="connsiteY55" fmla="*/ 842838 h 3633746"/>
              <a:gd name="connsiteX56" fmla="*/ 2385391 w 4174435"/>
              <a:gd name="connsiteY56" fmla="*/ 866692 h 3633746"/>
              <a:gd name="connsiteX57" fmla="*/ 2361537 w 4174435"/>
              <a:gd name="connsiteY57" fmla="*/ 882595 h 3633746"/>
              <a:gd name="connsiteX58" fmla="*/ 2329732 w 4174435"/>
              <a:gd name="connsiteY58" fmla="*/ 930303 h 3633746"/>
              <a:gd name="connsiteX59" fmla="*/ 2282024 w 4174435"/>
              <a:gd name="connsiteY59" fmla="*/ 946205 h 3633746"/>
              <a:gd name="connsiteX60" fmla="*/ 2258170 w 4174435"/>
              <a:gd name="connsiteY60" fmla="*/ 962108 h 3633746"/>
              <a:gd name="connsiteX61" fmla="*/ 2178657 w 4174435"/>
              <a:gd name="connsiteY61" fmla="*/ 985962 h 3633746"/>
              <a:gd name="connsiteX62" fmla="*/ 2130950 w 4174435"/>
              <a:gd name="connsiteY62" fmla="*/ 1009816 h 3633746"/>
              <a:gd name="connsiteX63" fmla="*/ 2107096 w 4174435"/>
              <a:gd name="connsiteY63" fmla="*/ 1025718 h 3633746"/>
              <a:gd name="connsiteX64" fmla="*/ 2059388 w 4174435"/>
              <a:gd name="connsiteY64" fmla="*/ 1041621 h 3633746"/>
              <a:gd name="connsiteX65" fmla="*/ 2003729 w 4174435"/>
              <a:gd name="connsiteY65" fmla="*/ 1057524 h 3633746"/>
              <a:gd name="connsiteX66" fmla="*/ 1956021 w 4174435"/>
              <a:gd name="connsiteY66" fmla="*/ 1073426 h 3633746"/>
              <a:gd name="connsiteX67" fmla="*/ 1932167 w 4174435"/>
              <a:gd name="connsiteY67" fmla="*/ 1089329 h 3633746"/>
              <a:gd name="connsiteX68" fmla="*/ 1900362 w 4174435"/>
              <a:gd name="connsiteY68" fmla="*/ 1137037 h 3633746"/>
              <a:gd name="connsiteX69" fmla="*/ 1884459 w 4174435"/>
              <a:gd name="connsiteY69" fmla="*/ 1160891 h 3633746"/>
              <a:gd name="connsiteX70" fmla="*/ 1860605 w 4174435"/>
              <a:gd name="connsiteY70" fmla="*/ 1184744 h 3633746"/>
              <a:gd name="connsiteX71" fmla="*/ 1844703 w 4174435"/>
              <a:gd name="connsiteY71" fmla="*/ 1208598 h 3633746"/>
              <a:gd name="connsiteX72" fmla="*/ 1828800 w 4174435"/>
              <a:gd name="connsiteY72" fmla="*/ 1256306 h 3633746"/>
              <a:gd name="connsiteX73" fmla="*/ 1796995 w 4174435"/>
              <a:gd name="connsiteY73" fmla="*/ 1351722 h 3633746"/>
              <a:gd name="connsiteX74" fmla="*/ 1757238 w 4174435"/>
              <a:gd name="connsiteY74" fmla="*/ 1343771 h 3633746"/>
              <a:gd name="connsiteX75" fmla="*/ 1725433 w 4174435"/>
              <a:gd name="connsiteY75" fmla="*/ 1296063 h 3633746"/>
              <a:gd name="connsiteX76" fmla="*/ 1717482 w 4174435"/>
              <a:gd name="connsiteY76" fmla="*/ 1272209 h 3633746"/>
              <a:gd name="connsiteX77" fmla="*/ 1693628 w 4174435"/>
              <a:gd name="connsiteY77" fmla="*/ 1264257 h 3633746"/>
              <a:gd name="connsiteX78" fmla="*/ 1645920 w 4174435"/>
              <a:gd name="connsiteY78" fmla="*/ 1232452 h 3633746"/>
              <a:gd name="connsiteX79" fmla="*/ 1622066 w 4174435"/>
              <a:gd name="connsiteY79" fmla="*/ 1216550 h 3633746"/>
              <a:gd name="connsiteX80" fmla="*/ 1598212 w 4174435"/>
              <a:gd name="connsiteY80" fmla="*/ 1200647 h 3633746"/>
              <a:gd name="connsiteX81" fmla="*/ 1574358 w 4174435"/>
              <a:gd name="connsiteY81" fmla="*/ 1192696 h 3633746"/>
              <a:gd name="connsiteX82" fmla="*/ 1550504 w 4174435"/>
              <a:gd name="connsiteY82" fmla="*/ 1176793 h 3633746"/>
              <a:gd name="connsiteX83" fmla="*/ 1518699 w 4174435"/>
              <a:gd name="connsiteY83" fmla="*/ 1129085 h 3633746"/>
              <a:gd name="connsiteX84" fmla="*/ 1502797 w 4174435"/>
              <a:gd name="connsiteY84" fmla="*/ 1081377 h 3633746"/>
              <a:gd name="connsiteX85" fmla="*/ 1478943 w 4174435"/>
              <a:gd name="connsiteY85" fmla="*/ 1033670 h 3633746"/>
              <a:gd name="connsiteX86" fmla="*/ 1455089 w 4174435"/>
              <a:gd name="connsiteY86" fmla="*/ 1017767 h 3633746"/>
              <a:gd name="connsiteX87" fmla="*/ 1439186 w 4174435"/>
              <a:gd name="connsiteY87" fmla="*/ 993913 h 3633746"/>
              <a:gd name="connsiteX88" fmla="*/ 1304014 w 4174435"/>
              <a:gd name="connsiteY88" fmla="*/ 970059 h 3633746"/>
              <a:gd name="connsiteX89" fmla="*/ 1272209 w 4174435"/>
              <a:gd name="connsiteY89" fmla="*/ 922351 h 3633746"/>
              <a:gd name="connsiteX90" fmla="*/ 1232452 w 4174435"/>
              <a:gd name="connsiteY90" fmla="*/ 882595 h 3633746"/>
              <a:gd name="connsiteX91" fmla="*/ 1184744 w 4174435"/>
              <a:gd name="connsiteY91" fmla="*/ 866692 h 3633746"/>
              <a:gd name="connsiteX92" fmla="*/ 1049572 w 4174435"/>
              <a:gd name="connsiteY92" fmla="*/ 874644 h 3633746"/>
              <a:gd name="connsiteX93" fmla="*/ 1025718 w 4174435"/>
              <a:gd name="connsiteY93" fmla="*/ 882595 h 3633746"/>
              <a:gd name="connsiteX94" fmla="*/ 1017767 w 4174435"/>
              <a:gd name="connsiteY94" fmla="*/ 906449 h 3633746"/>
              <a:gd name="connsiteX95" fmla="*/ 1041621 w 4174435"/>
              <a:gd name="connsiteY95" fmla="*/ 1001864 h 3633746"/>
              <a:gd name="connsiteX96" fmla="*/ 1057523 w 4174435"/>
              <a:gd name="connsiteY96" fmla="*/ 1025718 h 3633746"/>
              <a:gd name="connsiteX97" fmla="*/ 1081377 w 4174435"/>
              <a:gd name="connsiteY97" fmla="*/ 1033670 h 3633746"/>
              <a:gd name="connsiteX98" fmla="*/ 1105231 w 4174435"/>
              <a:gd name="connsiteY98" fmla="*/ 1057524 h 3633746"/>
              <a:gd name="connsiteX99" fmla="*/ 1113183 w 4174435"/>
              <a:gd name="connsiteY99" fmla="*/ 1081377 h 3633746"/>
              <a:gd name="connsiteX100" fmla="*/ 1160890 w 4174435"/>
              <a:gd name="connsiteY100" fmla="*/ 1113183 h 3633746"/>
              <a:gd name="connsiteX101" fmla="*/ 1208598 w 4174435"/>
              <a:gd name="connsiteY101" fmla="*/ 1137037 h 3633746"/>
              <a:gd name="connsiteX102" fmla="*/ 1224501 w 4174435"/>
              <a:gd name="connsiteY102" fmla="*/ 1208598 h 3633746"/>
              <a:gd name="connsiteX103" fmla="*/ 1240403 w 4174435"/>
              <a:gd name="connsiteY103" fmla="*/ 1256306 h 3633746"/>
              <a:gd name="connsiteX104" fmla="*/ 1248355 w 4174435"/>
              <a:gd name="connsiteY104" fmla="*/ 1280160 h 3633746"/>
              <a:gd name="connsiteX105" fmla="*/ 1264257 w 4174435"/>
              <a:gd name="connsiteY105" fmla="*/ 1304014 h 3633746"/>
              <a:gd name="connsiteX106" fmla="*/ 1288111 w 4174435"/>
              <a:gd name="connsiteY106" fmla="*/ 1351722 h 3633746"/>
              <a:gd name="connsiteX107" fmla="*/ 1351722 w 4174435"/>
              <a:gd name="connsiteY107" fmla="*/ 1375576 h 3633746"/>
              <a:gd name="connsiteX108" fmla="*/ 1391478 w 4174435"/>
              <a:gd name="connsiteY108" fmla="*/ 1367624 h 3633746"/>
              <a:gd name="connsiteX109" fmla="*/ 1439186 w 4174435"/>
              <a:gd name="connsiteY109" fmla="*/ 1335819 h 3633746"/>
              <a:gd name="connsiteX110" fmla="*/ 1463040 w 4174435"/>
              <a:gd name="connsiteY110" fmla="*/ 1383527 h 3633746"/>
              <a:gd name="connsiteX111" fmla="*/ 1439186 w 4174435"/>
              <a:gd name="connsiteY111" fmla="*/ 1399430 h 3633746"/>
              <a:gd name="connsiteX112" fmla="*/ 1415332 w 4174435"/>
              <a:gd name="connsiteY112" fmla="*/ 1447137 h 3633746"/>
              <a:gd name="connsiteX113" fmla="*/ 1431235 w 4174435"/>
              <a:gd name="connsiteY113" fmla="*/ 1470991 h 3633746"/>
              <a:gd name="connsiteX114" fmla="*/ 1407381 w 4174435"/>
              <a:gd name="connsiteY114" fmla="*/ 1486894 h 3633746"/>
              <a:gd name="connsiteX115" fmla="*/ 1399430 w 4174435"/>
              <a:gd name="connsiteY115" fmla="*/ 1510748 h 3633746"/>
              <a:gd name="connsiteX116" fmla="*/ 1375576 w 4174435"/>
              <a:gd name="connsiteY116" fmla="*/ 1518699 h 3633746"/>
              <a:gd name="connsiteX117" fmla="*/ 1304014 w 4174435"/>
              <a:gd name="connsiteY117" fmla="*/ 1526651 h 3633746"/>
              <a:gd name="connsiteX118" fmla="*/ 1296063 w 4174435"/>
              <a:gd name="connsiteY118" fmla="*/ 1550504 h 3633746"/>
              <a:gd name="connsiteX119" fmla="*/ 1296063 w 4174435"/>
              <a:gd name="connsiteY119" fmla="*/ 1669774 h 3633746"/>
              <a:gd name="connsiteX120" fmla="*/ 1272209 w 4174435"/>
              <a:gd name="connsiteY120" fmla="*/ 1677725 h 3633746"/>
              <a:gd name="connsiteX121" fmla="*/ 1216550 w 4174435"/>
              <a:gd name="connsiteY121" fmla="*/ 1669774 h 3633746"/>
              <a:gd name="connsiteX122" fmla="*/ 1192696 w 4174435"/>
              <a:gd name="connsiteY122" fmla="*/ 1622066 h 3633746"/>
              <a:gd name="connsiteX123" fmla="*/ 1144988 w 4174435"/>
              <a:gd name="connsiteY123" fmla="*/ 1590261 h 3633746"/>
              <a:gd name="connsiteX124" fmla="*/ 1121134 w 4174435"/>
              <a:gd name="connsiteY124" fmla="*/ 1574358 h 3633746"/>
              <a:gd name="connsiteX125" fmla="*/ 1025718 w 4174435"/>
              <a:gd name="connsiteY125" fmla="*/ 1558456 h 3633746"/>
              <a:gd name="connsiteX126" fmla="*/ 993913 w 4174435"/>
              <a:gd name="connsiteY126" fmla="*/ 1518699 h 3633746"/>
              <a:gd name="connsiteX127" fmla="*/ 962108 w 4174435"/>
              <a:gd name="connsiteY127" fmla="*/ 1478943 h 3633746"/>
              <a:gd name="connsiteX128" fmla="*/ 914400 w 4174435"/>
              <a:gd name="connsiteY128" fmla="*/ 1463040 h 3633746"/>
              <a:gd name="connsiteX129" fmla="*/ 890546 w 4174435"/>
              <a:gd name="connsiteY129" fmla="*/ 1455089 h 3633746"/>
              <a:gd name="connsiteX130" fmla="*/ 826936 w 4174435"/>
              <a:gd name="connsiteY130" fmla="*/ 1463040 h 3633746"/>
              <a:gd name="connsiteX131" fmla="*/ 818984 w 4174435"/>
              <a:gd name="connsiteY131" fmla="*/ 1494845 h 3633746"/>
              <a:gd name="connsiteX132" fmla="*/ 803082 w 4174435"/>
              <a:gd name="connsiteY132" fmla="*/ 1542553 h 3633746"/>
              <a:gd name="connsiteX133" fmla="*/ 771277 w 4174435"/>
              <a:gd name="connsiteY133" fmla="*/ 1590261 h 3633746"/>
              <a:gd name="connsiteX134" fmla="*/ 723569 w 4174435"/>
              <a:gd name="connsiteY134" fmla="*/ 1606164 h 3633746"/>
              <a:gd name="connsiteX135" fmla="*/ 667910 w 4174435"/>
              <a:gd name="connsiteY135" fmla="*/ 1606164 h 3633746"/>
              <a:gd name="connsiteX136" fmla="*/ 652007 w 4174435"/>
              <a:gd name="connsiteY136" fmla="*/ 1653871 h 3633746"/>
              <a:gd name="connsiteX137" fmla="*/ 628153 w 4174435"/>
              <a:gd name="connsiteY137" fmla="*/ 1701579 h 3633746"/>
              <a:gd name="connsiteX138" fmla="*/ 604299 w 4174435"/>
              <a:gd name="connsiteY138" fmla="*/ 1717482 h 3633746"/>
              <a:gd name="connsiteX139" fmla="*/ 548640 w 4174435"/>
              <a:gd name="connsiteY139" fmla="*/ 1733384 h 3633746"/>
              <a:gd name="connsiteX140" fmla="*/ 461176 w 4174435"/>
              <a:gd name="connsiteY140" fmla="*/ 1749287 h 3633746"/>
              <a:gd name="connsiteX141" fmla="*/ 421419 w 4174435"/>
              <a:gd name="connsiteY141" fmla="*/ 1757238 h 3633746"/>
              <a:gd name="connsiteX142" fmla="*/ 373711 w 4174435"/>
              <a:gd name="connsiteY142" fmla="*/ 1773141 h 3633746"/>
              <a:gd name="connsiteX143" fmla="*/ 357809 w 4174435"/>
              <a:gd name="connsiteY143" fmla="*/ 1820849 h 3633746"/>
              <a:gd name="connsiteX144" fmla="*/ 381663 w 4174435"/>
              <a:gd name="connsiteY144" fmla="*/ 1900362 h 3633746"/>
              <a:gd name="connsiteX145" fmla="*/ 413468 w 4174435"/>
              <a:gd name="connsiteY145" fmla="*/ 1948070 h 3633746"/>
              <a:gd name="connsiteX146" fmla="*/ 429370 w 4174435"/>
              <a:gd name="connsiteY146" fmla="*/ 1971924 h 3633746"/>
              <a:gd name="connsiteX147" fmla="*/ 453224 w 4174435"/>
              <a:gd name="connsiteY147" fmla="*/ 2019631 h 3633746"/>
              <a:gd name="connsiteX148" fmla="*/ 445273 w 4174435"/>
              <a:gd name="connsiteY148" fmla="*/ 2170706 h 3633746"/>
              <a:gd name="connsiteX149" fmla="*/ 437322 w 4174435"/>
              <a:gd name="connsiteY149" fmla="*/ 2194560 h 3633746"/>
              <a:gd name="connsiteX150" fmla="*/ 421419 w 4174435"/>
              <a:gd name="connsiteY150" fmla="*/ 2218414 h 3633746"/>
              <a:gd name="connsiteX151" fmla="*/ 381663 w 4174435"/>
              <a:gd name="connsiteY151" fmla="*/ 2282024 h 3633746"/>
              <a:gd name="connsiteX152" fmla="*/ 373711 w 4174435"/>
              <a:gd name="connsiteY152" fmla="*/ 2305878 h 3633746"/>
              <a:gd name="connsiteX153" fmla="*/ 349857 w 4174435"/>
              <a:gd name="connsiteY153" fmla="*/ 2321781 h 3633746"/>
              <a:gd name="connsiteX154" fmla="*/ 302150 w 4174435"/>
              <a:gd name="connsiteY154" fmla="*/ 2353586 h 3633746"/>
              <a:gd name="connsiteX155" fmla="*/ 262393 w 4174435"/>
              <a:gd name="connsiteY155" fmla="*/ 2425148 h 3633746"/>
              <a:gd name="connsiteX156" fmla="*/ 286247 w 4174435"/>
              <a:gd name="connsiteY156" fmla="*/ 2472856 h 3633746"/>
              <a:gd name="connsiteX157" fmla="*/ 294198 w 4174435"/>
              <a:gd name="connsiteY157" fmla="*/ 2496710 h 3633746"/>
              <a:gd name="connsiteX158" fmla="*/ 278296 w 4174435"/>
              <a:gd name="connsiteY158" fmla="*/ 2544417 h 3633746"/>
              <a:gd name="connsiteX159" fmla="*/ 254442 w 4174435"/>
              <a:gd name="connsiteY159" fmla="*/ 2552369 h 3633746"/>
              <a:gd name="connsiteX160" fmla="*/ 182880 w 4174435"/>
              <a:gd name="connsiteY160" fmla="*/ 2568271 h 3633746"/>
              <a:gd name="connsiteX161" fmla="*/ 111318 w 4174435"/>
              <a:gd name="connsiteY161" fmla="*/ 2576223 h 3633746"/>
              <a:gd name="connsiteX162" fmla="*/ 63610 w 4174435"/>
              <a:gd name="connsiteY162" fmla="*/ 2608028 h 3633746"/>
              <a:gd name="connsiteX163" fmla="*/ 31805 w 4174435"/>
              <a:gd name="connsiteY163" fmla="*/ 2655736 h 3633746"/>
              <a:gd name="connsiteX164" fmla="*/ 23854 w 4174435"/>
              <a:gd name="connsiteY164" fmla="*/ 2679590 h 3633746"/>
              <a:gd name="connsiteX165" fmla="*/ 15903 w 4174435"/>
              <a:gd name="connsiteY165" fmla="*/ 2711395 h 3633746"/>
              <a:gd name="connsiteX166" fmla="*/ 0 w 4174435"/>
              <a:gd name="connsiteY166" fmla="*/ 2743200 h 3633746"/>
              <a:gd name="connsiteX167" fmla="*/ 39757 w 4174435"/>
              <a:gd name="connsiteY167" fmla="*/ 2806811 h 3633746"/>
              <a:gd name="connsiteX168" fmla="*/ 63610 w 4174435"/>
              <a:gd name="connsiteY168" fmla="*/ 2814762 h 3633746"/>
              <a:gd name="connsiteX169" fmla="*/ 119270 w 4174435"/>
              <a:gd name="connsiteY169" fmla="*/ 2870421 h 3633746"/>
              <a:gd name="connsiteX170" fmla="*/ 310101 w 4174435"/>
              <a:gd name="connsiteY170" fmla="*/ 2862470 h 3633746"/>
              <a:gd name="connsiteX171" fmla="*/ 333955 w 4174435"/>
              <a:gd name="connsiteY171" fmla="*/ 2854518 h 3633746"/>
              <a:gd name="connsiteX172" fmla="*/ 349857 w 4174435"/>
              <a:gd name="connsiteY172" fmla="*/ 2902226 h 3633746"/>
              <a:gd name="connsiteX173" fmla="*/ 357809 w 4174435"/>
              <a:gd name="connsiteY173" fmla="*/ 2973788 h 3633746"/>
              <a:gd name="connsiteX174" fmla="*/ 365760 w 4174435"/>
              <a:gd name="connsiteY174" fmla="*/ 2997642 h 3633746"/>
              <a:gd name="connsiteX175" fmla="*/ 389614 w 4174435"/>
              <a:gd name="connsiteY175" fmla="*/ 3005593 h 3633746"/>
              <a:gd name="connsiteX176" fmla="*/ 445273 w 4174435"/>
              <a:gd name="connsiteY176" fmla="*/ 2997642 h 3633746"/>
              <a:gd name="connsiteX177" fmla="*/ 429370 w 4174435"/>
              <a:gd name="connsiteY177" fmla="*/ 2949934 h 3633746"/>
              <a:gd name="connsiteX178" fmla="*/ 421419 w 4174435"/>
              <a:gd name="connsiteY178" fmla="*/ 2918129 h 3633746"/>
              <a:gd name="connsiteX179" fmla="*/ 429370 w 4174435"/>
              <a:gd name="connsiteY179" fmla="*/ 2862470 h 3633746"/>
              <a:gd name="connsiteX180" fmla="*/ 437322 w 4174435"/>
              <a:gd name="connsiteY180" fmla="*/ 2838616 h 3633746"/>
              <a:gd name="connsiteX181" fmla="*/ 445273 w 4174435"/>
              <a:gd name="connsiteY181" fmla="*/ 2790908 h 3633746"/>
              <a:gd name="connsiteX182" fmla="*/ 453224 w 4174435"/>
              <a:gd name="connsiteY182" fmla="*/ 2767054 h 3633746"/>
              <a:gd name="connsiteX183" fmla="*/ 477078 w 4174435"/>
              <a:gd name="connsiteY183" fmla="*/ 2759103 h 3633746"/>
              <a:gd name="connsiteX184" fmla="*/ 500932 w 4174435"/>
              <a:gd name="connsiteY184" fmla="*/ 2767054 h 3633746"/>
              <a:gd name="connsiteX185" fmla="*/ 548640 w 4174435"/>
              <a:gd name="connsiteY185" fmla="*/ 2798859 h 3633746"/>
              <a:gd name="connsiteX186" fmla="*/ 604299 w 4174435"/>
              <a:gd name="connsiteY186" fmla="*/ 2806811 h 3633746"/>
              <a:gd name="connsiteX187" fmla="*/ 628153 w 4174435"/>
              <a:gd name="connsiteY187" fmla="*/ 2822713 h 3633746"/>
              <a:gd name="connsiteX188" fmla="*/ 675861 w 4174435"/>
              <a:gd name="connsiteY188" fmla="*/ 2838616 h 3633746"/>
              <a:gd name="connsiteX189" fmla="*/ 723569 w 4174435"/>
              <a:gd name="connsiteY189" fmla="*/ 2870421 h 3633746"/>
              <a:gd name="connsiteX190" fmla="*/ 739471 w 4174435"/>
              <a:gd name="connsiteY190" fmla="*/ 2894275 h 3633746"/>
              <a:gd name="connsiteX191" fmla="*/ 763325 w 4174435"/>
              <a:gd name="connsiteY191" fmla="*/ 2910177 h 3633746"/>
              <a:gd name="connsiteX192" fmla="*/ 787179 w 4174435"/>
              <a:gd name="connsiteY192" fmla="*/ 2934031 h 3633746"/>
              <a:gd name="connsiteX193" fmla="*/ 882595 w 4174435"/>
              <a:gd name="connsiteY193" fmla="*/ 2926080 h 3633746"/>
              <a:gd name="connsiteX194" fmla="*/ 866692 w 4174435"/>
              <a:gd name="connsiteY194" fmla="*/ 2798859 h 3633746"/>
              <a:gd name="connsiteX195" fmla="*/ 858741 w 4174435"/>
              <a:gd name="connsiteY195" fmla="*/ 2775005 h 3633746"/>
              <a:gd name="connsiteX196" fmla="*/ 866692 w 4174435"/>
              <a:gd name="connsiteY196" fmla="*/ 2719346 h 3633746"/>
              <a:gd name="connsiteX197" fmla="*/ 993913 w 4174435"/>
              <a:gd name="connsiteY197" fmla="*/ 2711395 h 3633746"/>
              <a:gd name="connsiteX198" fmla="*/ 1017767 w 4174435"/>
              <a:gd name="connsiteY198" fmla="*/ 2703444 h 3633746"/>
              <a:gd name="connsiteX199" fmla="*/ 1137037 w 4174435"/>
              <a:gd name="connsiteY199" fmla="*/ 2679590 h 3633746"/>
              <a:gd name="connsiteX200" fmla="*/ 1184744 w 4174435"/>
              <a:gd name="connsiteY200" fmla="*/ 2695492 h 3633746"/>
              <a:gd name="connsiteX201" fmla="*/ 1208598 w 4174435"/>
              <a:gd name="connsiteY201" fmla="*/ 2711395 h 3633746"/>
              <a:gd name="connsiteX202" fmla="*/ 1248355 w 4174435"/>
              <a:gd name="connsiteY202" fmla="*/ 2719346 h 3633746"/>
              <a:gd name="connsiteX203" fmla="*/ 1288111 w 4174435"/>
              <a:gd name="connsiteY203" fmla="*/ 2711395 h 3633746"/>
              <a:gd name="connsiteX204" fmla="*/ 1311965 w 4174435"/>
              <a:gd name="connsiteY204" fmla="*/ 2695492 h 3633746"/>
              <a:gd name="connsiteX205" fmla="*/ 1359673 w 4174435"/>
              <a:gd name="connsiteY205" fmla="*/ 2703444 h 3633746"/>
              <a:gd name="connsiteX206" fmla="*/ 1407381 w 4174435"/>
              <a:gd name="connsiteY206" fmla="*/ 2727297 h 3633746"/>
              <a:gd name="connsiteX207" fmla="*/ 1455089 w 4174435"/>
              <a:gd name="connsiteY207" fmla="*/ 2751151 h 3633746"/>
              <a:gd name="connsiteX208" fmla="*/ 1606163 w 4174435"/>
              <a:gd name="connsiteY208" fmla="*/ 2759103 h 3633746"/>
              <a:gd name="connsiteX209" fmla="*/ 1653871 w 4174435"/>
              <a:gd name="connsiteY209" fmla="*/ 2775005 h 3633746"/>
              <a:gd name="connsiteX210" fmla="*/ 1749287 w 4174435"/>
              <a:gd name="connsiteY210" fmla="*/ 2790908 h 3633746"/>
              <a:gd name="connsiteX211" fmla="*/ 1789043 w 4174435"/>
              <a:gd name="connsiteY211" fmla="*/ 2798859 h 3633746"/>
              <a:gd name="connsiteX212" fmla="*/ 1892410 w 4174435"/>
              <a:gd name="connsiteY212" fmla="*/ 2814762 h 3633746"/>
              <a:gd name="connsiteX213" fmla="*/ 1924216 w 4174435"/>
              <a:gd name="connsiteY213" fmla="*/ 2886324 h 3633746"/>
              <a:gd name="connsiteX214" fmla="*/ 1995777 w 4174435"/>
              <a:gd name="connsiteY214" fmla="*/ 2910177 h 3633746"/>
              <a:gd name="connsiteX215" fmla="*/ 2019631 w 4174435"/>
              <a:gd name="connsiteY215" fmla="*/ 2918129 h 3633746"/>
              <a:gd name="connsiteX216" fmla="*/ 2035534 w 4174435"/>
              <a:gd name="connsiteY216" fmla="*/ 2941983 h 3633746"/>
              <a:gd name="connsiteX217" fmla="*/ 2059388 w 4174435"/>
              <a:gd name="connsiteY217" fmla="*/ 2949934 h 3633746"/>
              <a:gd name="connsiteX218" fmla="*/ 2067339 w 4174435"/>
              <a:gd name="connsiteY218" fmla="*/ 2973788 h 3633746"/>
              <a:gd name="connsiteX219" fmla="*/ 2122998 w 4174435"/>
              <a:gd name="connsiteY219" fmla="*/ 3029447 h 3633746"/>
              <a:gd name="connsiteX220" fmla="*/ 2194560 w 4174435"/>
              <a:gd name="connsiteY220" fmla="*/ 3069204 h 3633746"/>
              <a:gd name="connsiteX221" fmla="*/ 2242268 w 4174435"/>
              <a:gd name="connsiteY221" fmla="*/ 3101009 h 3633746"/>
              <a:gd name="connsiteX222" fmla="*/ 2266122 w 4174435"/>
              <a:gd name="connsiteY222" fmla="*/ 3116911 h 3633746"/>
              <a:gd name="connsiteX223" fmla="*/ 2377440 w 4174435"/>
              <a:gd name="connsiteY223" fmla="*/ 3132814 h 3633746"/>
              <a:gd name="connsiteX224" fmla="*/ 2409245 w 4174435"/>
              <a:gd name="connsiteY224" fmla="*/ 3140765 h 3633746"/>
              <a:gd name="connsiteX225" fmla="*/ 2433099 w 4174435"/>
              <a:gd name="connsiteY225" fmla="*/ 3188473 h 3633746"/>
              <a:gd name="connsiteX226" fmla="*/ 2464904 w 4174435"/>
              <a:gd name="connsiteY226" fmla="*/ 3283889 h 3633746"/>
              <a:gd name="connsiteX227" fmla="*/ 2488758 w 4174435"/>
              <a:gd name="connsiteY227" fmla="*/ 3395207 h 3633746"/>
              <a:gd name="connsiteX228" fmla="*/ 2504661 w 4174435"/>
              <a:gd name="connsiteY228" fmla="*/ 3419061 h 3633746"/>
              <a:gd name="connsiteX229" fmla="*/ 2552369 w 4174435"/>
              <a:gd name="connsiteY229" fmla="*/ 3450866 h 3633746"/>
              <a:gd name="connsiteX230" fmla="*/ 2623930 w 4174435"/>
              <a:gd name="connsiteY230" fmla="*/ 3482671 h 3633746"/>
              <a:gd name="connsiteX231" fmla="*/ 2647784 w 4174435"/>
              <a:gd name="connsiteY231" fmla="*/ 3490623 h 3633746"/>
              <a:gd name="connsiteX232" fmla="*/ 2719346 w 4174435"/>
              <a:gd name="connsiteY232" fmla="*/ 3458817 h 3633746"/>
              <a:gd name="connsiteX233" fmla="*/ 2703443 w 4174435"/>
              <a:gd name="connsiteY233" fmla="*/ 3371353 h 3633746"/>
              <a:gd name="connsiteX234" fmla="*/ 2687541 w 4174435"/>
              <a:gd name="connsiteY234" fmla="*/ 3323645 h 3633746"/>
              <a:gd name="connsiteX235" fmla="*/ 2719346 w 4174435"/>
              <a:gd name="connsiteY235" fmla="*/ 3283889 h 3633746"/>
              <a:gd name="connsiteX236" fmla="*/ 2767054 w 4174435"/>
              <a:gd name="connsiteY236" fmla="*/ 3299791 h 3633746"/>
              <a:gd name="connsiteX237" fmla="*/ 2790908 w 4174435"/>
              <a:gd name="connsiteY237" fmla="*/ 3315694 h 3633746"/>
              <a:gd name="connsiteX238" fmla="*/ 2822713 w 4174435"/>
              <a:gd name="connsiteY238" fmla="*/ 3355451 h 3633746"/>
              <a:gd name="connsiteX239" fmla="*/ 2941983 w 4174435"/>
              <a:gd name="connsiteY239" fmla="*/ 3363402 h 3633746"/>
              <a:gd name="connsiteX240" fmla="*/ 2989690 w 4174435"/>
              <a:gd name="connsiteY240" fmla="*/ 3371353 h 3633746"/>
              <a:gd name="connsiteX241" fmla="*/ 3005593 w 4174435"/>
              <a:gd name="connsiteY241" fmla="*/ 3419061 h 3633746"/>
              <a:gd name="connsiteX242" fmla="*/ 3021496 w 4174435"/>
              <a:gd name="connsiteY242" fmla="*/ 3474720 h 3633746"/>
              <a:gd name="connsiteX243" fmla="*/ 3029447 w 4174435"/>
              <a:gd name="connsiteY243" fmla="*/ 3498574 h 3633746"/>
              <a:gd name="connsiteX244" fmla="*/ 3053301 w 4174435"/>
              <a:gd name="connsiteY244" fmla="*/ 3514477 h 3633746"/>
              <a:gd name="connsiteX245" fmla="*/ 3101009 w 4174435"/>
              <a:gd name="connsiteY245" fmla="*/ 3530379 h 3633746"/>
              <a:gd name="connsiteX246" fmla="*/ 3148717 w 4174435"/>
              <a:gd name="connsiteY246" fmla="*/ 3562184 h 3633746"/>
              <a:gd name="connsiteX247" fmla="*/ 3156668 w 4174435"/>
              <a:gd name="connsiteY247" fmla="*/ 3586038 h 3633746"/>
              <a:gd name="connsiteX248" fmla="*/ 3180522 w 4174435"/>
              <a:gd name="connsiteY248" fmla="*/ 3593990 h 3633746"/>
              <a:gd name="connsiteX249" fmla="*/ 3244132 w 4174435"/>
              <a:gd name="connsiteY249" fmla="*/ 3609892 h 3633746"/>
              <a:gd name="connsiteX250" fmla="*/ 3291840 w 4174435"/>
              <a:gd name="connsiteY250" fmla="*/ 3625795 h 3633746"/>
              <a:gd name="connsiteX251" fmla="*/ 3315694 w 4174435"/>
              <a:gd name="connsiteY251" fmla="*/ 3633746 h 3633746"/>
              <a:gd name="connsiteX252" fmla="*/ 3450866 w 4174435"/>
              <a:gd name="connsiteY252" fmla="*/ 3578087 h 3633746"/>
              <a:gd name="connsiteX253" fmla="*/ 3474720 w 4174435"/>
              <a:gd name="connsiteY253" fmla="*/ 3570136 h 3633746"/>
              <a:gd name="connsiteX254" fmla="*/ 3498574 w 4174435"/>
              <a:gd name="connsiteY254" fmla="*/ 3554233 h 3633746"/>
              <a:gd name="connsiteX255" fmla="*/ 3538330 w 4174435"/>
              <a:gd name="connsiteY255" fmla="*/ 3506525 h 3633746"/>
              <a:gd name="connsiteX256" fmla="*/ 3546282 w 4174435"/>
              <a:gd name="connsiteY256" fmla="*/ 3482671 h 3633746"/>
              <a:gd name="connsiteX257" fmla="*/ 3546282 w 4174435"/>
              <a:gd name="connsiteY257" fmla="*/ 3474720 h 363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74435" h="3633746">
                <a:moveTo>
                  <a:pt x="4102873" y="0"/>
                </a:moveTo>
                <a:cubicBezTo>
                  <a:pt x="4105523" y="13252"/>
                  <a:pt x="4107268" y="26718"/>
                  <a:pt x="4110824" y="39757"/>
                </a:cubicBezTo>
                <a:cubicBezTo>
                  <a:pt x="4115235" y="55929"/>
                  <a:pt x="4126727" y="87464"/>
                  <a:pt x="4126727" y="87464"/>
                </a:cubicBezTo>
                <a:cubicBezTo>
                  <a:pt x="4119574" y="108923"/>
                  <a:pt x="4111196" y="119828"/>
                  <a:pt x="4126727" y="143124"/>
                </a:cubicBezTo>
                <a:cubicBezTo>
                  <a:pt x="4132028" y="151075"/>
                  <a:pt x="4142630" y="153725"/>
                  <a:pt x="4150581" y="159026"/>
                </a:cubicBezTo>
                <a:cubicBezTo>
                  <a:pt x="4158620" y="171085"/>
                  <a:pt x="4174435" y="190276"/>
                  <a:pt x="4174435" y="206734"/>
                </a:cubicBezTo>
                <a:cubicBezTo>
                  <a:pt x="4174435" y="220249"/>
                  <a:pt x="4171228" y="233837"/>
                  <a:pt x="4166483" y="246491"/>
                </a:cubicBezTo>
                <a:cubicBezTo>
                  <a:pt x="4163128" y="255438"/>
                  <a:pt x="4155882" y="262393"/>
                  <a:pt x="4150581" y="270344"/>
                </a:cubicBezTo>
                <a:cubicBezTo>
                  <a:pt x="4132618" y="324236"/>
                  <a:pt x="4150581" y="258491"/>
                  <a:pt x="4150581" y="349857"/>
                </a:cubicBezTo>
                <a:cubicBezTo>
                  <a:pt x="4150581" y="371226"/>
                  <a:pt x="4148252" y="392852"/>
                  <a:pt x="4142630" y="413468"/>
                </a:cubicBezTo>
                <a:cubicBezTo>
                  <a:pt x="4140116" y="422688"/>
                  <a:pt x="4134678" y="432021"/>
                  <a:pt x="4126727" y="437322"/>
                </a:cubicBezTo>
                <a:cubicBezTo>
                  <a:pt x="4117634" y="443384"/>
                  <a:pt x="4105754" y="443829"/>
                  <a:pt x="4094922" y="445273"/>
                </a:cubicBezTo>
                <a:cubicBezTo>
                  <a:pt x="4065904" y="449142"/>
                  <a:pt x="4036612" y="450574"/>
                  <a:pt x="4007457" y="453224"/>
                </a:cubicBezTo>
                <a:cubicBezTo>
                  <a:pt x="3973001" y="450574"/>
                  <a:pt x="3938381" y="449559"/>
                  <a:pt x="3904090" y="445273"/>
                </a:cubicBezTo>
                <a:cubicBezTo>
                  <a:pt x="3895774" y="444233"/>
                  <a:pt x="3886782" y="442558"/>
                  <a:pt x="3880237" y="437322"/>
                </a:cubicBezTo>
                <a:cubicBezTo>
                  <a:pt x="3828859" y="396220"/>
                  <a:pt x="3900435" y="425501"/>
                  <a:pt x="3840480" y="405517"/>
                </a:cubicBezTo>
                <a:cubicBezTo>
                  <a:pt x="3800634" y="412158"/>
                  <a:pt x="3790952" y="404271"/>
                  <a:pt x="3768918" y="437322"/>
                </a:cubicBezTo>
                <a:cubicBezTo>
                  <a:pt x="3764269" y="444296"/>
                  <a:pt x="3763617" y="453225"/>
                  <a:pt x="3760967" y="461176"/>
                </a:cubicBezTo>
                <a:cubicBezTo>
                  <a:pt x="3763026" y="483829"/>
                  <a:pt x="3754885" y="548545"/>
                  <a:pt x="3784821" y="572494"/>
                </a:cubicBezTo>
                <a:cubicBezTo>
                  <a:pt x="3791366" y="577730"/>
                  <a:pt x="3800724" y="577795"/>
                  <a:pt x="3808675" y="580445"/>
                </a:cubicBezTo>
                <a:cubicBezTo>
                  <a:pt x="3811325" y="588396"/>
                  <a:pt x="3818004" y="596032"/>
                  <a:pt x="3816626" y="604299"/>
                </a:cubicBezTo>
                <a:cubicBezTo>
                  <a:pt x="3813313" y="624176"/>
                  <a:pt x="3790784" y="634779"/>
                  <a:pt x="3776870" y="644056"/>
                </a:cubicBezTo>
                <a:cubicBezTo>
                  <a:pt x="3761388" y="690497"/>
                  <a:pt x="3781031" y="647845"/>
                  <a:pt x="3745064" y="683812"/>
                </a:cubicBezTo>
                <a:cubicBezTo>
                  <a:pt x="3709098" y="719778"/>
                  <a:pt x="3751748" y="700138"/>
                  <a:pt x="3705308" y="715617"/>
                </a:cubicBezTo>
                <a:cubicBezTo>
                  <a:pt x="3697357" y="720918"/>
                  <a:pt x="3688211" y="724763"/>
                  <a:pt x="3681454" y="731520"/>
                </a:cubicBezTo>
                <a:cubicBezTo>
                  <a:pt x="3674697" y="738277"/>
                  <a:pt x="3672743" y="749081"/>
                  <a:pt x="3665551" y="755374"/>
                </a:cubicBezTo>
                <a:cubicBezTo>
                  <a:pt x="3651167" y="767960"/>
                  <a:pt x="3617843" y="787179"/>
                  <a:pt x="3617843" y="787179"/>
                </a:cubicBezTo>
                <a:cubicBezTo>
                  <a:pt x="3572272" y="855538"/>
                  <a:pt x="3632951" y="775094"/>
                  <a:pt x="3578087" y="818984"/>
                </a:cubicBezTo>
                <a:cubicBezTo>
                  <a:pt x="3526704" y="860090"/>
                  <a:pt x="3598290" y="830802"/>
                  <a:pt x="3538330" y="850790"/>
                </a:cubicBezTo>
                <a:cubicBezTo>
                  <a:pt x="3519777" y="848139"/>
                  <a:pt x="3500932" y="847052"/>
                  <a:pt x="3482671" y="842838"/>
                </a:cubicBezTo>
                <a:cubicBezTo>
                  <a:pt x="3466337" y="839069"/>
                  <a:pt x="3450866" y="832237"/>
                  <a:pt x="3434963" y="826936"/>
                </a:cubicBezTo>
                <a:lnTo>
                  <a:pt x="3363402" y="803082"/>
                </a:lnTo>
                <a:lnTo>
                  <a:pt x="3315694" y="787179"/>
                </a:lnTo>
                <a:cubicBezTo>
                  <a:pt x="3307743" y="784529"/>
                  <a:pt x="3299971" y="781261"/>
                  <a:pt x="3291840" y="779228"/>
                </a:cubicBezTo>
                <a:cubicBezTo>
                  <a:pt x="3251904" y="769244"/>
                  <a:pt x="3270402" y="774733"/>
                  <a:pt x="3236181" y="763325"/>
                </a:cubicBezTo>
                <a:cubicBezTo>
                  <a:pt x="3200355" y="709587"/>
                  <a:pt x="3232429" y="765916"/>
                  <a:pt x="3212327" y="652007"/>
                </a:cubicBezTo>
                <a:cubicBezTo>
                  <a:pt x="3209414" y="635499"/>
                  <a:pt x="3201725" y="620202"/>
                  <a:pt x="3196424" y="604299"/>
                </a:cubicBezTo>
                <a:cubicBezTo>
                  <a:pt x="3193774" y="596348"/>
                  <a:pt x="3193122" y="587419"/>
                  <a:pt x="3188473" y="580445"/>
                </a:cubicBezTo>
                <a:cubicBezTo>
                  <a:pt x="3183172" y="572494"/>
                  <a:pt x="3179762" y="562884"/>
                  <a:pt x="3172570" y="556591"/>
                </a:cubicBezTo>
                <a:cubicBezTo>
                  <a:pt x="3158187" y="544005"/>
                  <a:pt x="3124863" y="524786"/>
                  <a:pt x="3124863" y="524786"/>
                </a:cubicBezTo>
                <a:cubicBezTo>
                  <a:pt x="3087757" y="527436"/>
                  <a:pt x="3050490" y="528390"/>
                  <a:pt x="3013544" y="532737"/>
                </a:cubicBezTo>
                <a:cubicBezTo>
                  <a:pt x="3005220" y="533716"/>
                  <a:pt x="2998072" y="540689"/>
                  <a:pt x="2989690" y="540689"/>
                </a:cubicBezTo>
                <a:cubicBezTo>
                  <a:pt x="2944555" y="540689"/>
                  <a:pt x="2899575" y="535388"/>
                  <a:pt x="2854518" y="532737"/>
                </a:cubicBezTo>
                <a:cubicBezTo>
                  <a:pt x="2838615" y="530087"/>
                  <a:pt x="2822932" y="524786"/>
                  <a:pt x="2806810" y="524786"/>
                </a:cubicBezTo>
                <a:cubicBezTo>
                  <a:pt x="2795882" y="524786"/>
                  <a:pt x="2782117" y="524440"/>
                  <a:pt x="2775005" y="532737"/>
                </a:cubicBezTo>
                <a:cubicBezTo>
                  <a:pt x="2764096" y="545464"/>
                  <a:pt x="2763169" y="564183"/>
                  <a:pt x="2759103" y="580445"/>
                </a:cubicBezTo>
                <a:cubicBezTo>
                  <a:pt x="2756452" y="591047"/>
                  <a:pt x="2754153" y="601743"/>
                  <a:pt x="2751151" y="612251"/>
                </a:cubicBezTo>
                <a:cubicBezTo>
                  <a:pt x="2745977" y="630359"/>
                  <a:pt x="2741237" y="646018"/>
                  <a:pt x="2727297" y="659958"/>
                </a:cubicBezTo>
                <a:cubicBezTo>
                  <a:pt x="2708396" y="678859"/>
                  <a:pt x="2679356" y="683890"/>
                  <a:pt x="2655736" y="691764"/>
                </a:cubicBezTo>
                <a:lnTo>
                  <a:pt x="2631882" y="699715"/>
                </a:lnTo>
                <a:lnTo>
                  <a:pt x="2608028" y="707666"/>
                </a:lnTo>
                <a:lnTo>
                  <a:pt x="2584174" y="715617"/>
                </a:lnTo>
                <a:lnTo>
                  <a:pt x="2488758" y="779228"/>
                </a:lnTo>
                <a:lnTo>
                  <a:pt x="2464904" y="795131"/>
                </a:lnTo>
                <a:lnTo>
                  <a:pt x="2441050" y="811033"/>
                </a:lnTo>
                <a:cubicBezTo>
                  <a:pt x="2395479" y="879392"/>
                  <a:pt x="2456158" y="798948"/>
                  <a:pt x="2401294" y="842838"/>
                </a:cubicBezTo>
                <a:cubicBezTo>
                  <a:pt x="2393832" y="848808"/>
                  <a:pt x="2392148" y="859935"/>
                  <a:pt x="2385391" y="866692"/>
                </a:cubicBezTo>
                <a:cubicBezTo>
                  <a:pt x="2378634" y="873449"/>
                  <a:pt x="2369488" y="877294"/>
                  <a:pt x="2361537" y="882595"/>
                </a:cubicBezTo>
                <a:cubicBezTo>
                  <a:pt x="2350935" y="898498"/>
                  <a:pt x="2347864" y="924259"/>
                  <a:pt x="2329732" y="930303"/>
                </a:cubicBezTo>
                <a:lnTo>
                  <a:pt x="2282024" y="946205"/>
                </a:lnTo>
                <a:cubicBezTo>
                  <a:pt x="2274073" y="951506"/>
                  <a:pt x="2266954" y="958344"/>
                  <a:pt x="2258170" y="962108"/>
                </a:cubicBezTo>
                <a:cubicBezTo>
                  <a:pt x="2227050" y="975445"/>
                  <a:pt x="2210735" y="964577"/>
                  <a:pt x="2178657" y="985962"/>
                </a:cubicBezTo>
                <a:cubicBezTo>
                  <a:pt x="2110294" y="1031535"/>
                  <a:pt x="2196789" y="976896"/>
                  <a:pt x="2130950" y="1009816"/>
                </a:cubicBezTo>
                <a:cubicBezTo>
                  <a:pt x="2122403" y="1014090"/>
                  <a:pt x="2115829" y="1021837"/>
                  <a:pt x="2107096" y="1025718"/>
                </a:cubicBezTo>
                <a:cubicBezTo>
                  <a:pt x="2091778" y="1032526"/>
                  <a:pt x="2075291" y="1036320"/>
                  <a:pt x="2059388" y="1041621"/>
                </a:cubicBezTo>
                <a:cubicBezTo>
                  <a:pt x="1979255" y="1068332"/>
                  <a:pt x="2103526" y="1027585"/>
                  <a:pt x="2003729" y="1057524"/>
                </a:cubicBezTo>
                <a:cubicBezTo>
                  <a:pt x="1987673" y="1062341"/>
                  <a:pt x="1956021" y="1073426"/>
                  <a:pt x="1956021" y="1073426"/>
                </a:cubicBezTo>
                <a:cubicBezTo>
                  <a:pt x="1948070" y="1078727"/>
                  <a:pt x="1938460" y="1082137"/>
                  <a:pt x="1932167" y="1089329"/>
                </a:cubicBezTo>
                <a:cubicBezTo>
                  <a:pt x="1919581" y="1103713"/>
                  <a:pt x="1910964" y="1121134"/>
                  <a:pt x="1900362" y="1137037"/>
                </a:cubicBezTo>
                <a:cubicBezTo>
                  <a:pt x="1895061" y="1144988"/>
                  <a:pt x="1891217" y="1154134"/>
                  <a:pt x="1884459" y="1160891"/>
                </a:cubicBezTo>
                <a:cubicBezTo>
                  <a:pt x="1876508" y="1168842"/>
                  <a:pt x="1867804" y="1176106"/>
                  <a:pt x="1860605" y="1184744"/>
                </a:cubicBezTo>
                <a:cubicBezTo>
                  <a:pt x="1854487" y="1192085"/>
                  <a:pt x="1848584" y="1199865"/>
                  <a:pt x="1844703" y="1208598"/>
                </a:cubicBezTo>
                <a:cubicBezTo>
                  <a:pt x="1837895" y="1223916"/>
                  <a:pt x="1828800" y="1256306"/>
                  <a:pt x="1828800" y="1256306"/>
                </a:cubicBezTo>
                <a:cubicBezTo>
                  <a:pt x="1826933" y="1274972"/>
                  <a:pt x="1840488" y="1346285"/>
                  <a:pt x="1796995" y="1351722"/>
                </a:cubicBezTo>
                <a:cubicBezTo>
                  <a:pt x="1783585" y="1353398"/>
                  <a:pt x="1770490" y="1346421"/>
                  <a:pt x="1757238" y="1343771"/>
                </a:cubicBezTo>
                <a:cubicBezTo>
                  <a:pt x="1746636" y="1327868"/>
                  <a:pt x="1731477" y="1314195"/>
                  <a:pt x="1725433" y="1296063"/>
                </a:cubicBezTo>
                <a:cubicBezTo>
                  <a:pt x="1722783" y="1288112"/>
                  <a:pt x="1723408" y="1278136"/>
                  <a:pt x="1717482" y="1272209"/>
                </a:cubicBezTo>
                <a:cubicBezTo>
                  <a:pt x="1711555" y="1266282"/>
                  <a:pt x="1700955" y="1268327"/>
                  <a:pt x="1693628" y="1264257"/>
                </a:cubicBezTo>
                <a:cubicBezTo>
                  <a:pt x="1676921" y="1254975"/>
                  <a:pt x="1661823" y="1243054"/>
                  <a:pt x="1645920" y="1232452"/>
                </a:cubicBezTo>
                <a:lnTo>
                  <a:pt x="1622066" y="1216550"/>
                </a:lnTo>
                <a:cubicBezTo>
                  <a:pt x="1614115" y="1211249"/>
                  <a:pt x="1607278" y="1203669"/>
                  <a:pt x="1598212" y="1200647"/>
                </a:cubicBezTo>
                <a:lnTo>
                  <a:pt x="1574358" y="1192696"/>
                </a:lnTo>
                <a:cubicBezTo>
                  <a:pt x="1566407" y="1187395"/>
                  <a:pt x="1556797" y="1183985"/>
                  <a:pt x="1550504" y="1176793"/>
                </a:cubicBezTo>
                <a:cubicBezTo>
                  <a:pt x="1537918" y="1162409"/>
                  <a:pt x="1518699" y="1129085"/>
                  <a:pt x="1518699" y="1129085"/>
                </a:cubicBezTo>
                <a:lnTo>
                  <a:pt x="1502797" y="1081377"/>
                </a:lnTo>
                <a:cubicBezTo>
                  <a:pt x="1496331" y="1061979"/>
                  <a:pt x="1494354" y="1049081"/>
                  <a:pt x="1478943" y="1033670"/>
                </a:cubicBezTo>
                <a:cubicBezTo>
                  <a:pt x="1472186" y="1026913"/>
                  <a:pt x="1463040" y="1023068"/>
                  <a:pt x="1455089" y="1017767"/>
                </a:cubicBezTo>
                <a:cubicBezTo>
                  <a:pt x="1449788" y="1009816"/>
                  <a:pt x="1447290" y="998978"/>
                  <a:pt x="1439186" y="993913"/>
                </a:cubicBezTo>
                <a:cubicBezTo>
                  <a:pt x="1404927" y="972502"/>
                  <a:pt x="1336182" y="972984"/>
                  <a:pt x="1304014" y="970059"/>
                </a:cubicBezTo>
                <a:lnTo>
                  <a:pt x="1272209" y="922351"/>
                </a:lnTo>
                <a:cubicBezTo>
                  <a:pt x="1257701" y="900589"/>
                  <a:pt x="1257562" y="893755"/>
                  <a:pt x="1232452" y="882595"/>
                </a:cubicBezTo>
                <a:cubicBezTo>
                  <a:pt x="1217134" y="875787"/>
                  <a:pt x="1184744" y="866692"/>
                  <a:pt x="1184744" y="866692"/>
                </a:cubicBezTo>
                <a:cubicBezTo>
                  <a:pt x="1139687" y="869343"/>
                  <a:pt x="1094483" y="870153"/>
                  <a:pt x="1049572" y="874644"/>
                </a:cubicBezTo>
                <a:cubicBezTo>
                  <a:pt x="1041232" y="875478"/>
                  <a:pt x="1031645" y="876668"/>
                  <a:pt x="1025718" y="882595"/>
                </a:cubicBezTo>
                <a:cubicBezTo>
                  <a:pt x="1019791" y="888522"/>
                  <a:pt x="1020417" y="898498"/>
                  <a:pt x="1017767" y="906449"/>
                </a:cubicBezTo>
                <a:cubicBezTo>
                  <a:pt x="1021742" y="930299"/>
                  <a:pt x="1027619" y="980860"/>
                  <a:pt x="1041621" y="1001864"/>
                </a:cubicBezTo>
                <a:cubicBezTo>
                  <a:pt x="1046922" y="1009815"/>
                  <a:pt x="1050061" y="1019748"/>
                  <a:pt x="1057523" y="1025718"/>
                </a:cubicBezTo>
                <a:cubicBezTo>
                  <a:pt x="1064068" y="1030954"/>
                  <a:pt x="1073426" y="1031019"/>
                  <a:pt x="1081377" y="1033670"/>
                </a:cubicBezTo>
                <a:cubicBezTo>
                  <a:pt x="1089328" y="1041621"/>
                  <a:pt x="1098993" y="1048168"/>
                  <a:pt x="1105231" y="1057524"/>
                </a:cubicBezTo>
                <a:cubicBezTo>
                  <a:pt x="1109880" y="1064497"/>
                  <a:pt x="1107257" y="1075451"/>
                  <a:pt x="1113183" y="1081377"/>
                </a:cubicBezTo>
                <a:cubicBezTo>
                  <a:pt x="1126698" y="1094892"/>
                  <a:pt x="1144988" y="1102581"/>
                  <a:pt x="1160890" y="1113183"/>
                </a:cubicBezTo>
                <a:cubicBezTo>
                  <a:pt x="1191714" y="1133733"/>
                  <a:pt x="1175681" y="1126064"/>
                  <a:pt x="1208598" y="1137037"/>
                </a:cubicBezTo>
                <a:cubicBezTo>
                  <a:pt x="1231345" y="1205272"/>
                  <a:pt x="1196521" y="1096676"/>
                  <a:pt x="1224501" y="1208598"/>
                </a:cubicBezTo>
                <a:cubicBezTo>
                  <a:pt x="1228566" y="1224860"/>
                  <a:pt x="1235102" y="1240403"/>
                  <a:pt x="1240403" y="1256306"/>
                </a:cubicBezTo>
                <a:cubicBezTo>
                  <a:pt x="1243053" y="1264257"/>
                  <a:pt x="1243706" y="1273186"/>
                  <a:pt x="1248355" y="1280160"/>
                </a:cubicBezTo>
                <a:cubicBezTo>
                  <a:pt x="1253656" y="1288111"/>
                  <a:pt x="1259983" y="1295467"/>
                  <a:pt x="1264257" y="1304014"/>
                </a:cubicBezTo>
                <a:cubicBezTo>
                  <a:pt x="1277189" y="1329878"/>
                  <a:pt x="1265328" y="1328939"/>
                  <a:pt x="1288111" y="1351722"/>
                </a:cubicBezTo>
                <a:cubicBezTo>
                  <a:pt x="1308584" y="1372195"/>
                  <a:pt x="1323279" y="1369887"/>
                  <a:pt x="1351722" y="1375576"/>
                </a:cubicBezTo>
                <a:cubicBezTo>
                  <a:pt x="1364974" y="1372925"/>
                  <a:pt x="1379175" y="1373216"/>
                  <a:pt x="1391478" y="1367624"/>
                </a:cubicBezTo>
                <a:cubicBezTo>
                  <a:pt x="1408877" y="1359715"/>
                  <a:pt x="1439186" y="1335819"/>
                  <a:pt x="1439186" y="1335819"/>
                </a:cubicBezTo>
                <a:cubicBezTo>
                  <a:pt x="1442535" y="1340842"/>
                  <a:pt x="1467155" y="1373239"/>
                  <a:pt x="1463040" y="1383527"/>
                </a:cubicBezTo>
                <a:cubicBezTo>
                  <a:pt x="1459491" y="1392400"/>
                  <a:pt x="1447137" y="1394129"/>
                  <a:pt x="1439186" y="1399430"/>
                </a:cubicBezTo>
                <a:cubicBezTo>
                  <a:pt x="1433648" y="1407736"/>
                  <a:pt x="1413137" y="1433969"/>
                  <a:pt x="1415332" y="1447137"/>
                </a:cubicBezTo>
                <a:cubicBezTo>
                  <a:pt x="1416903" y="1456563"/>
                  <a:pt x="1425934" y="1463040"/>
                  <a:pt x="1431235" y="1470991"/>
                </a:cubicBezTo>
                <a:cubicBezTo>
                  <a:pt x="1423284" y="1476292"/>
                  <a:pt x="1413351" y="1479432"/>
                  <a:pt x="1407381" y="1486894"/>
                </a:cubicBezTo>
                <a:cubicBezTo>
                  <a:pt x="1402145" y="1493439"/>
                  <a:pt x="1405357" y="1504821"/>
                  <a:pt x="1399430" y="1510748"/>
                </a:cubicBezTo>
                <a:cubicBezTo>
                  <a:pt x="1393503" y="1516675"/>
                  <a:pt x="1383843" y="1517321"/>
                  <a:pt x="1375576" y="1518699"/>
                </a:cubicBezTo>
                <a:cubicBezTo>
                  <a:pt x="1351902" y="1522645"/>
                  <a:pt x="1327868" y="1524000"/>
                  <a:pt x="1304014" y="1526651"/>
                </a:cubicBezTo>
                <a:cubicBezTo>
                  <a:pt x="1301364" y="1534602"/>
                  <a:pt x="1296063" y="1542123"/>
                  <a:pt x="1296063" y="1550504"/>
                </a:cubicBezTo>
                <a:cubicBezTo>
                  <a:pt x="1296063" y="1600182"/>
                  <a:pt x="1318849" y="1618505"/>
                  <a:pt x="1296063" y="1669774"/>
                </a:cubicBezTo>
                <a:cubicBezTo>
                  <a:pt x="1292659" y="1677433"/>
                  <a:pt x="1280160" y="1675075"/>
                  <a:pt x="1272209" y="1677725"/>
                </a:cubicBezTo>
                <a:cubicBezTo>
                  <a:pt x="1253656" y="1675075"/>
                  <a:pt x="1233676" y="1677386"/>
                  <a:pt x="1216550" y="1669774"/>
                </a:cubicBezTo>
                <a:cubicBezTo>
                  <a:pt x="1190003" y="1657976"/>
                  <a:pt x="1208926" y="1638296"/>
                  <a:pt x="1192696" y="1622066"/>
                </a:cubicBezTo>
                <a:cubicBezTo>
                  <a:pt x="1179181" y="1608551"/>
                  <a:pt x="1160891" y="1600863"/>
                  <a:pt x="1144988" y="1590261"/>
                </a:cubicBezTo>
                <a:cubicBezTo>
                  <a:pt x="1137037" y="1584960"/>
                  <a:pt x="1130560" y="1575929"/>
                  <a:pt x="1121134" y="1574358"/>
                </a:cubicBezTo>
                <a:lnTo>
                  <a:pt x="1025718" y="1558456"/>
                </a:lnTo>
                <a:cubicBezTo>
                  <a:pt x="1005733" y="1498499"/>
                  <a:pt x="1035016" y="1570079"/>
                  <a:pt x="993913" y="1518699"/>
                </a:cubicBezTo>
                <a:cubicBezTo>
                  <a:pt x="966560" y="1484507"/>
                  <a:pt x="1011612" y="1500945"/>
                  <a:pt x="962108" y="1478943"/>
                </a:cubicBezTo>
                <a:cubicBezTo>
                  <a:pt x="946790" y="1472135"/>
                  <a:pt x="930303" y="1468341"/>
                  <a:pt x="914400" y="1463040"/>
                </a:cubicBezTo>
                <a:lnTo>
                  <a:pt x="890546" y="1455089"/>
                </a:lnTo>
                <a:cubicBezTo>
                  <a:pt x="869343" y="1457739"/>
                  <a:pt x="845615" y="1452663"/>
                  <a:pt x="826936" y="1463040"/>
                </a:cubicBezTo>
                <a:cubicBezTo>
                  <a:pt x="817383" y="1468347"/>
                  <a:pt x="822124" y="1484378"/>
                  <a:pt x="818984" y="1494845"/>
                </a:cubicBezTo>
                <a:cubicBezTo>
                  <a:pt x="814167" y="1510901"/>
                  <a:pt x="812380" y="1528605"/>
                  <a:pt x="803082" y="1542553"/>
                </a:cubicBezTo>
                <a:cubicBezTo>
                  <a:pt x="792480" y="1558456"/>
                  <a:pt x="789409" y="1584217"/>
                  <a:pt x="771277" y="1590261"/>
                </a:cubicBezTo>
                <a:lnTo>
                  <a:pt x="723569" y="1606164"/>
                </a:lnTo>
                <a:cubicBezTo>
                  <a:pt x="708065" y="1600996"/>
                  <a:pt x="683442" y="1588044"/>
                  <a:pt x="667910" y="1606164"/>
                </a:cubicBezTo>
                <a:cubicBezTo>
                  <a:pt x="657001" y="1618891"/>
                  <a:pt x="657308" y="1637969"/>
                  <a:pt x="652007" y="1653871"/>
                </a:cubicBezTo>
                <a:cubicBezTo>
                  <a:pt x="645539" y="1673274"/>
                  <a:pt x="643568" y="1686164"/>
                  <a:pt x="628153" y="1701579"/>
                </a:cubicBezTo>
                <a:cubicBezTo>
                  <a:pt x="621396" y="1708336"/>
                  <a:pt x="612846" y="1713208"/>
                  <a:pt x="604299" y="1717482"/>
                </a:cubicBezTo>
                <a:cubicBezTo>
                  <a:pt x="593674" y="1722794"/>
                  <a:pt x="557810" y="1731346"/>
                  <a:pt x="548640" y="1733384"/>
                </a:cubicBezTo>
                <a:cubicBezTo>
                  <a:pt x="504433" y="1743208"/>
                  <a:pt x="508664" y="1740653"/>
                  <a:pt x="461176" y="1749287"/>
                </a:cubicBezTo>
                <a:cubicBezTo>
                  <a:pt x="447879" y="1751705"/>
                  <a:pt x="434458" y="1753682"/>
                  <a:pt x="421419" y="1757238"/>
                </a:cubicBezTo>
                <a:cubicBezTo>
                  <a:pt x="405247" y="1761649"/>
                  <a:pt x="373711" y="1773141"/>
                  <a:pt x="373711" y="1773141"/>
                </a:cubicBezTo>
                <a:cubicBezTo>
                  <a:pt x="368410" y="1789044"/>
                  <a:pt x="355053" y="1804314"/>
                  <a:pt x="357809" y="1820849"/>
                </a:cubicBezTo>
                <a:cubicBezTo>
                  <a:pt x="365291" y="1865742"/>
                  <a:pt x="360327" y="1864803"/>
                  <a:pt x="381663" y="1900362"/>
                </a:cubicBezTo>
                <a:cubicBezTo>
                  <a:pt x="391496" y="1916751"/>
                  <a:pt x="402866" y="1932167"/>
                  <a:pt x="413468" y="1948070"/>
                </a:cubicBezTo>
                <a:cubicBezTo>
                  <a:pt x="418769" y="1956021"/>
                  <a:pt x="426348" y="1962858"/>
                  <a:pt x="429370" y="1971924"/>
                </a:cubicBezTo>
                <a:cubicBezTo>
                  <a:pt x="440344" y="2004843"/>
                  <a:pt x="432673" y="1988803"/>
                  <a:pt x="453224" y="2019631"/>
                </a:cubicBezTo>
                <a:cubicBezTo>
                  <a:pt x="450574" y="2069989"/>
                  <a:pt x="449838" y="2120485"/>
                  <a:pt x="445273" y="2170706"/>
                </a:cubicBezTo>
                <a:cubicBezTo>
                  <a:pt x="444514" y="2179053"/>
                  <a:pt x="441070" y="2187063"/>
                  <a:pt x="437322" y="2194560"/>
                </a:cubicBezTo>
                <a:cubicBezTo>
                  <a:pt x="433048" y="2203107"/>
                  <a:pt x="426720" y="2210463"/>
                  <a:pt x="421419" y="2218414"/>
                </a:cubicBezTo>
                <a:cubicBezTo>
                  <a:pt x="402495" y="2275188"/>
                  <a:pt x="419465" y="2256824"/>
                  <a:pt x="381663" y="2282024"/>
                </a:cubicBezTo>
                <a:cubicBezTo>
                  <a:pt x="379012" y="2289975"/>
                  <a:pt x="378947" y="2299333"/>
                  <a:pt x="373711" y="2305878"/>
                </a:cubicBezTo>
                <a:cubicBezTo>
                  <a:pt x="367741" y="2313340"/>
                  <a:pt x="357198" y="2315663"/>
                  <a:pt x="349857" y="2321781"/>
                </a:cubicBezTo>
                <a:cubicBezTo>
                  <a:pt x="310150" y="2354870"/>
                  <a:pt x="344069" y="2339613"/>
                  <a:pt x="302150" y="2353586"/>
                </a:cubicBezTo>
                <a:cubicBezTo>
                  <a:pt x="265695" y="2408268"/>
                  <a:pt x="276388" y="2383162"/>
                  <a:pt x="262393" y="2425148"/>
                </a:cubicBezTo>
                <a:cubicBezTo>
                  <a:pt x="282378" y="2485105"/>
                  <a:pt x="255419" y="2411201"/>
                  <a:pt x="286247" y="2472856"/>
                </a:cubicBezTo>
                <a:cubicBezTo>
                  <a:pt x="289995" y="2480353"/>
                  <a:pt x="291548" y="2488759"/>
                  <a:pt x="294198" y="2496710"/>
                </a:cubicBezTo>
                <a:cubicBezTo>
                  <a:pt x="288897" y="2512612"/>
                  <a:pt x="294198" y="2539116"/>
                  <a:pt x="278296" y="2544417"/>
                </a:cubicBezTo>
                <a:cubicBezTo>
                  <a:pt x="270345" y="2547068"/>
                  <a:pt x="262501" y="2550066"/>
                  <a:pt x="254442" y="2552369"/>
                </a:cubicBezTo>
                <a:cubicBezTo>
                  <a:pt x="237080" y="2557330"/>
                  <a:pt x="199276" y="2565929"/>
                  <a:pt x="182880" y="2568271"/>
                </a:cubicBezTo>
                <a:cubicBezTo>
                  <a:pt x="159120" y="2571665"/>
                  <a:pt x="135172" y="2573572"/>
                  <a:pt x="111318" y="2576223"/>
                </a:cubicBezTo>
                <a:cubicBezTo>
                  <a:pt x="83455" y="2585510"/>
                  <a:pt x="84456" y="2581225"/>
                  <a:pt x="63610" y="2608028"/>
                </a:cubicBezTo>
                <a:cubicBezTo>
                  <a:pt x="51876" y="2623115"/>
                  <a:pt x="31805" y="2655736"/>
                  <a:pt x="31805" y="2655736"/>
                </a:cubicBezTo>
                <a:cubicBezTo>
                  <a:pt x="29155" y="2663687"/>
                  <a:pt x="26156" y="2671531"/>
                  <a:pt x="23854" y="2679590"/>
                </a:cubicBezTo>
                <a:cubicBezTo>
                  <a:pt x="20852" y="2690097"/>
                  <a:pt x="19740" y="2701163"/>
                  <a:pt x="15903" y="2711395"/>
                </a:cubicBezTo>
                <a:cubicBezTo>
                  <a:pt x="11741" y="2722493"/>
                  <a:pt x="5301" y="2732598"/>
                  <a:pt x="0" y="2743200"/>
                </a:cubicBezTo>
                <a:cubicBezTo>
                  <a:pt x="14504" y="2786712"/>
                  <a:pt x="4476" y="2789170"/>
                  <a:pt x="39757" y="2806811"/>
                </a:cubicBezTo>
                <a:cubicBezTo>
                  <a:pt x="47253" y="2810559"/>
                  <a:pt x="55659" y="2812112"/>
                  <a:pt x="63610" y="2814762"/>
                </a:cubicBezTo>
                <a:cubicBezTo>
                  <a:pt x="100065" y="2869444"/>
                  <a:pt x="77284" y="2856426"/>
                  <a:pt x="119270" y="2870421"/>
                </a:cubicBezTo>
                <a:cubicBezTo>
                  <a:pt x="182880" y="2867771"/>
                  <a:pt x="246609" y="2867173"/>
                  <a:pt x="310101" y="2862470"/>
                </a:cubicBezTo>
                <a:cubicBezTo>
                  <a:pt x="318460" y="2861851"/>
                  <a:pt x="328028" y="2848591"/>
                  <a:pt x="333955" y="2854518"/>
                </a:cubicBezTo>
                <a:cubicBezTo>
                  <a:pt x="345808" y="2866371"/>
                  <a:pt x="349857" y="2902226"/>
                  <a:pt x="349857" y="2902226"/>
                </a:cubicBezTo>
                <a:cubicBezTo>
                  <a:pt x="352508" y="2926080"/>
                  <a:pt x="353863" y="2950114"/>
                  <a:pt x="357809" y="2973788"/>
                </a:cubicBezTo>
                <a:cubicBezTo>
                  <a:pt x="359187" y="2982055"/>
                  <a:pt x="359833" y="2991715"/>
                  <a:pt x="365760" y="2997642"/>
                </a:cubicBezTo>
                <a:cubicBezTo>
                  <a:pt x="371687" y="3003569"/>
                  <a:pt x="381663" y="3002943"/>
                  <a:pt x="389614" y="3005593"/>
                </a:cubicBezTo>
                <a:cubicBezTo>
                  <a:pt x="408167" y="3002943"/>
                  <a:pt x="434380" y="3012893"/>
                  <a:pt x="445273" y="2997642"/>
                </a:cubicBezTo>
                <a:cubicBezTo>
                  <a:pt x="455016" y="2984001"/>
                  <a:pt x="433435" y="2966196"/>
                  <a:pt x="429370" y="2949934"/>
                </a:cubicBezTo>
                <a:lnTo>
                  <a:pt x="421419" y="2918129"/>
                </a:lnTo>
                <a:cubicBezTo>
                  <a:pt x="424069" y="2899576"/>
                  <a:pt x="425694" y="2880847"/>
                  <a:pt x="429370" y="2862470"/>
                </a:cubicBezTo>
                <a:cubicBezTo>
                  <a:pt x="431014" y="2854251"/>
                  <a:pt x="435504" y="2846798"/>
                  <a:pt x="437322" y="2838616"/>
                </a:cubicBezTo>
                <a:cubicBezTo>
                  <a:pt x="440819" y="2822878"/>
                  <a:pt x="441776" y="2806646"/>
                  <a:pt x="445273" y="2790908"/>
                </a:cubicBezTo>
                <a:cubicBezTo>
                  <a:pt x="447091" y="2782726"/>
                  <a:pt x="447297" y="2772981"/>
                  <a:pt x="453224" y="2767054"/>
                </a:cubicBezTo>
                <a:cubicBezTo>
                  <a:pt x="459151" y="2761127"/>
                  <a:pt x="469127" y="2761753"/>
                  <a:pt x="477078" y="2759103"/>
                </a:cubicBezTo>
                <a:cubicBezTo>
                  <a:pt x="485029" y="2761753"/>
                  <a:pt x="493605" y="2762984"/>
                  <a:pt x="500932" y="2767054"/>
                </a:cubicBezTo>
                <a:cubicBezTo>
                  <a:pt x="517639" y="2776336"/>
                  <a:pt x="529720" y="2796156"/>
                  <a:pt x="548640" y="2798859"/>
                </a:cubicBezTo>
                <a:lnTo>
                  <a:pt x="604299" y="2806811"/>
                </a:lnTo>
                <a:cubicBezTo>
                  <a:pt x="612250" y="2812112"/>
                  <a:pt x="619420" y="2818832"/>
                  <a:pt x="628153" y="2822713"/>
                </a:cubicBezTo>
                <a:cubicBezTo>
                  <a:pt x="643471" y="2829521"/>
                  <a:pt x="661913" y="2829318"/>
                  <a:pt x="675861" y="2838616"/>
                </a:cubicBezTo>
                <a:lnTo>
                  <a:pt x="723569" y="2870421"/>
                </a:lnTo>
                <a:cubicBezTo>
                  <a:pt x="728870" y="2878372"/>
                  <a:pt x="732714" y="2887518"/>
                  <a:pt x="739471" y="2894275"/>
                </a:cubicBezTo>
                <a:cubicBezTo>
                  <a:pt x="746228" y="2901032"/>
                  <a:pt x="755984" y="2904059"/>
                  <a:pt x="763325" y="2910177"/>
                </a:cubicBezTo>
                <a:cubicBezTo>
                  <a:pt x="771964" y="2917376"/>
                  <a:pt x="779228" y="2926080"/>
                  <a:pt x="787179" y="2934031"/>
                </a:cubicBezTo>
                <a:cubicBezTo>
                  <a:pt x="818984" y="2931381"/>
                  <a:pt x="861979" y="2950444"/>
                  <a:pt x="882595" y="2926080"/>
                </a:cubicBezTo>
                <a:cubicBezTo>
                  <a:pt x="893783" y="2912858"/>
                  <a:pt x="875519" y="2829755"/>
                  <a:pt x="866692" y="2798859"/>
                </a:cubicBezTo>
                <a:cubicBezTo>
                  <a:pt x="864390" y="2790800"/>
                  <a:pt x="861391" y="2782956"/>
                  <a:pt x="858741" y="2775005"/>
                </a:cubicBezTo>
                <a:cubicBezTo>
                  <a:pt x="861391" y="2756452"/>
                  <a:pt x="849734" y="2727326"/>
                  <a:pt x="866692" y="2719346"/>
                </a:cubicBezTo>
                <a:cubicBezTo>
                  <a:pt x="905138" y="2701254"/>
                  <a:pt x="951657" y="2715843"/>
                  <a:pt x="993913" y="2711395"/>
                </a:cubicBezTo>
                <a:cubicBezTo>
                  <a:pt x="1002248" y="2710518"/>
                  <a:pt x="1009548" y="2705088"/>
                  <a:pt x="1017767" y="2703444"/>
                </a:cubicBezTo>
                <a:cubicBezTo>
                  <a:pt x="1147371" y="2677523"/>
                  <a:pt x="1075856" y="2699983"/>
                  <a:pt x="1137037" y="2679590"/>
                </a:cubicBezTo>
                <a:cubicBezTo>
                  <a:pt x="1152939" y="2684891"/>
                  <a:pt x="1170797" y="2686194"/>
                  <a:pt x="1184744" y="2695492"/>
                </a:cubicBezTo>
                <a:cubicBezTo>
                  <a:pt x="1192695" y="2700793"/>
                  <a:pt x="1199650" y="2708040"/>
                  <a:pt x="1208598" y="2711395"/>
                </a:cubicBezTo>
                <a:cubicBezTo>
                  <a:pt x="1221252" y="2716140"/>
                  <a:pt x="1235103" y="2716696"/>
                  <a:pt x="1248355" y="2719346"/>
                </a:cubicBezTo>
                <a:cubicBezTo>
                  <a:pt x="1261607" y="2716696"/>
                  <a:pt x="1275457" y="2716140"/>
                  <a:pt x="1288111" y="2711395"/>
                </a:cubicBezTo>
                <a:cubicBezTo>
                  <a:pt x="1297059" y="2708040"/>
                  <a:pt x="1302467" y="2696547"/>
                  <a:pt x="1311965" y="2695492"/>
                </a:cubicBezTo>
                <a:cubicBezTo>
                  <a:pt x="1327988" y="2693712"/>
                  <a:pt x="1343770" y="2700793"/>
                  <a:pt x="1359673" y="2703444"/>
                </a:cubicBezTo>
                <a:cubicBezTo>
                  <a:pt x="1428044" y="2749023"/>
                  <a:pt x="1341533" y="2694373"/>
                  <a:pt x="1407381" y="2727297"/>
                </a:cubicBezTo>
                <a:cubicBezTo>
                  <a:pt x="1428528" y="2737870"/>
                  <a:pt x="1430660" y="2748930"/>
                  <a:pt x="1455089" y="2751151"/>
                </a:cubicBezTo>
                <a:cubicBezTo>
                  <a:pt x="1505310" y="2755717"/>
                  <a:pt x="1555805" y="2756452"/>
                  <a:pt x="1606163" y="2759103"/>
                </a:cubicBezTo>
                <a:cubicBezTo>
                  <a:pt x="1622066" y="2764404"/>
                  <a:pt x="1637434" y="2771717"/>
                  <a:pt x="1653871" y="2775005"/>
                </a:cubicBezTo>
                <a:cubicBezTo>
                  <a:pt x="1747544" y="2793741"/>
                  <a:pt x="1630966" y="2771189"/>
                  <a:pt x="1749287" y="2790908"/>
                </a:cubicBezTo>
                <a:cubicBezTo>
                  <a:pt x="1762618" y="2793130"/>
                  <a:pt x="1775747" y="2796441"/>
                  <a:pt x="1789043" y="2798859"/>
                </a:cubicBezTo>
                <a:cubicBezTo>
                  <a:pt x="1829517" y="2806218"/>
                  <a:pt x="1850690" y="2808802"/>
                  <a:pt x="1892410" y="2814762"/>
                </a:cubicBezTo>
                <a:cubicBezTo>
                  <a:pt x="1895049" y="2822678"/>
                  <a:pt x="1908299" y="2876376"/>
                  <a:pt x="1924216" y="2886324"/>
                </a:cubicBezTo>
                <a:cubicBezTo>
                  <a:pt x="1924219" y="2886326"/>
                  <a:pt x="1983849" y="2906201"/>
                  <a:pt x="1995777" y="2910177"/>
                </a:cubicBezTo>
                <a:lnTo>
                  <a:pt x="2019631" y="2918129"/>
                </a:lnTo>
                <a:cubicBezTo>
                  <a:pt x="2024932" y="2926080"/>
                  <a:pt x="2028072" y="2936013"/>
                  <a:pt x="2035534" y="2941983"/>
                </a:cubicBezTo>
                <a:cubicBezTo>
                  <a:pt x="2042079" y="2947219"/>
                  <a:pt x="2053461" y="2944007"/>
                  <a:pt x="2059388" y="2949934"/>
                </a:cubicBezTo>
                <a:cubicBezTo>
                  <a:pt x="2065315" y="2955861"/>
                  <a:pt x="2063269" y="2966461"/>
                  <a:pt x="2067339" y="2973788"/>
                </a:cubicBezTo>
                <a:cubicBezTo>
                  <a:pt x="2096336" y="3025984"/>
                  <a:pt x="2084282" y="3016542"/>
                  <a:pt x="2122998" y="3029447"/>
                </a:cubicBezTo>
                <a:cubicBezTo>
                  <a:pt x="2177680" y="3065901"/>
                  <a:pt x="2152574" y="3055208"/>
                  <a:pt x="2194560" y="3069204"/>
                </a:cubicBezTo>
                <a:cubicBezTo>
                  <a:pt x="2239777" y="3114420"/>
                  <a:pt x="2196240" y="3077995"/>
                  <a:pt x="2242268" y="3101009"/>
                </a:cubicBezTo>
                <a:cubicBezTo>
                  <a:pt x="2250815" y="3105283"/>
                  <a:pt x="2256820" y="3114722"/>
                  <a:pt x="2266122" y="3116911"/>
                </a:cubicBezTo>
                <a:cubicBezTo>
                  <a:pt x="2302608" y="3125496"/>
                  <a:pt x="2341076" y="3123723"/>
                  <a:pt x="2377440" y="3132814"/>
                </a:cubicBezTo>
                <a:lnTo>
                  <a:pt x="2409245" y="3140765"/>
                </a:lnTo>
                <a:cubicBezTo>
                  <a:pt x="2420698" y="3157945"/>
                  <a:pt x="2430106" y="3167523"/>
                  <a:pt x="2433099" y="3188473"/>
                </a:cubicBezTo>
                <a:cubicBezTo>
                  <a:pt x="2447035" y="3286026"/>
                  <a:pt x="2411781" y="3266180"/>
                  <a:pt x="2464904" y="3283889"/>
                </a:cubicBezTo>
                <a:cubicBezTo>
                  <a:pt x="2502802" y="3340735"/>
                  <a:pt x="2462308" y="3271776"/>
                  <a:pt x="2488758" y="3395207"/>
                </a:cubicBezTo>
                <a:cubicBezTo>
                  <a:pt x="2490760" y="3404551"/>
                  <a:pt x="2498543" y="3411720"/>
                  <a:pt x="2504661" y="3419061"/>
                </a:cubicBezTo>
                <a:cubicBezTo>
                  <a:pt x="2527569" y="3446551"/>
                  <a:pt x="2522969" y="3441066"/>
                  <a:pt x="2552369" y="3450866"/>
                </a:cubicBezTo>
                <a:cubicBezTo>
                  <a:pt x="2590171" y="3476068"/>
                  <a:pt x="2567155" y="3463746"/>
                  <a:pt x="2623930" y="3482671"/>
                </a:cubicBezTo>
                <a:lnTo>
                  <a:pt x="2647784" y="3490623"/>
                </a:lnTo>
                <a:cubicBezTo>
                  <a:pt x="2668429" y="3487673"/>
                  <a:pt x="2715725" y="3495025"/>
                  <a:pt x="2719346" y="3458817"/>
                </a:cubicBezTo>
                <a:cubicBezTo>
                  <a:pt x="2720887" y="3443411"/>
                  <a:pt x="2709505" y="3391560"/>
                  <a:pt x="2703443" y="3371353"/>
                </a:cubicBezTo>
                <a:cubicBezTo>
                  <a:pt x="2698626" y="3355297"/>
                  <a:pt x="2687541" y="3323645"/>
                  <a:pt x="2687541" y="3323645"/>
                </a:cubicBezTo>
                <a:cubicBezTo>
                  <a:pt x="2692701" y="3303003"/>
                  <a:pt x="2688824" y="3280498"/>
                  <a:pt x="2719346" y="3283889"/>
                </a:cubicBezTo>
                <a:cubicBezTo>
                  <a:pt x="2736006" y="3285740"/>
                  <a:pt x="2767054" y="3299791"/>
                  <a:pt x="2767054" y="3299791"/>
                </a:cubicBezTo>
                <a:cubicBezTo>
                  <a:pt x="2775005" y="3305092"/>
                  <a:pt x="2784938" y="3308232"/>
                  <a:pt x="2790908" y="3315694"/>
                </a:cubicBezTo>
                <a:cubicBezTo>
                  <a:pt x="2807128" y="3335969"/>
                  <a:pt x="2785903" y="3349316"/>
                  <a:pt x="2822713" y="3355451"/>
                </a:cubicBezTo>
                <a:cubicBezTo>
                  <a:pt x="2862016" y="3362001"/>
                  <a:pt x="2902226" y="3360752"/>
                  <a:pt x="2941983" y="3363402"/>
                </a:cubicBezTo>
                <a:cubicBezTo>
                  <a:pt x="2957885" y="3366052"/>
                  <a:pt x="2977557" y="3360737"/>
                  <a:pt x="2989690" y="3371353"/>
                </a:cubicBezTo>
                <a:cubicBezTo>
                  <a:pt x="3002305" y="3382391"/>
                  <a:pt x="3000292" y="3403158"/>
                  <a:pt x="3005593" y="3419061"/>
                </a:cubicBezTo>
                <a:cubicBezTo>
                  <a:pt x="3024652" y="3476238"/>
                  <a:pt x="3001534" y="3404853"/>
                  <a:pt x="3021496" y="3474720"/>
                </a:cubicBezTo>
                <a:cubicBezTo>
                  <a:pt x="3023799" y="3482779"/>
                  <a:pt x="3024211" y="3492029"/>
                  <a:pt x="3029447" y="3498574"/>
                </a:cubicBezTo>
                <a:cubicBezTo>
                  <a:pt x="3035417" y="3506036"/>
                  <a:pt x="3044568" y="3510596"/>
                  <a:pt x="3053301" y="3514477"/>
                </a:cubicBezTo>
                <a:cubicBezTo>
                  <a:pt x="3068619" y="3521285"/>
                  <a:pt x="3101009" y="3530379"/>
                  <a:pt x="3101009" y="3530379"/>
                </a:cubicBezTo>
                <a:cubicBezTo>
                  <a:pt x="3116912" y="3540981"/>
                  <a:pt x="3142673" y="3544052"/>
                  <a:pt x="3148717" y="3562184"/>
                </a:cubicBezTo>
                <a:cubicBezTo>
                  <a:pt x="3151367" y="3570135"/>
                  <a:pt x="3150742" y="3580111"/>
                  <a:pt x="3156668" y="3586038"/>
                </a:cubicBezTo>
                <a:cubicBezTo>
                  <a:pt x="3162595" y="3591965"/>
                  <a:pt x="3172436" y="3591785"/>
                  <a:pt x="3180522" y="3593990"/>
                </a:cubicBezTo>
                <a:cubicBezTo>
                  <a:pt x="3201608" y="3599741"/>
                  <a:pt x="3223398" y="3602980"/>
                  <a:pt x="3244132" y="3609892"/>
                </a:cubicBezTo>
                <a:lnTo>
                  <a:pt x="3291840" y="3625795"/>
                </a:lnTo>
                <a:lnTo>
                  <a:pt x="3315694" y="3633746"/>
                </a:lnTo>
                <a:cubicBezTo>
                  <a:pt x="3344197" y="3548238"/>
                  <a:pt x="3314871" y="3587153"/>
                  <a:pt x="3450866" y="3578087"/>
                </a:cubicBezTo>
                <a:cubicBezTo>
                  <a:pt x="3458817" y="3575437"/>
                  <a:pt x="3467223" y="3573884"/>
                  <a:pt x="3474720" y="3570136"/>
                </a:cubicBezTo>
                <a:cubicBezTo>
                  <a:pt x="3483267" y="3565862"/>
                  <a:pt x="3491233" y="3560351"/>
                  <a:pt x="3498574" y="3554233"/>
                </a:cubicBezTo>
                <a:cubicBezTo>
                  <a:pt x="3513649" y="3541671"/>
                  <a:pt x="3529394" y="3524397"/>
                  <a:pt x="3538330" y="3506525"/>
                </a:cubicBezTo>
                <a:cubicBezTo>
                  <a:pt x="3542078" y="3499028"/>
                  <a:pt x="3544249" y="3490802"/>
                  <a:pt x="3546282" y="3482671"/>
                </a:cubicBezTo>
                <a:cubicBezTo>
                  <a:pt x="3546925" y="3480100"/>
                  <a:pt x="3546282" y="3477370"/>
                  <a:pt x="3546282" y="347472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504209" y="2597727"/>
            <a:ext cx="1019787" cy="2015837"/>
          </a:xfrm>
          <a:custGeom>
            <a:avLst/>
            <a:gdLst>
              <a:gd name="connsiteX0" fmla="*/ 197427 w 1019787"/>
              <a:gd name="connsiteY0" fmla="*/ 124691 h 2015837"/>
              <a:gd name="connsiteX1" fmla="*/ 270164 w 1019787"/>
              <a:gd name="connsiteY1" fmla="*/ 103909 h 2015837"/>
              <a:gd name="connsiteX2" fmla="*/ 301336 w 1019787"/>
              <a:gd name="connsiteY2" fmla="*/ 83128 h 2015837"/>
              <a:gd name="connsiteX3" fmla="*/ 332509 w 1019787"/>
              <a:gd name="connsiteY3" fmla="*/ 72737 h 2015837"/>
              <a:gd name="connsiteX4" fmla="*/ 374073 w 1019787"/>
              <a:gd name="connsiteY4" fmla="*/ 135082 h 2015837"/>
              <a:gd name="connsiteX5" fmla="*/ 405246 w 1019787"/>
              <a:gd name="connsiteY5" fmla="*/ 166255 h 2015837"/>
              <a:gd name="connsiteX6" fmla="*/ 426027 w 1019787"/>
              <a:gd name="connsiteY6" fmla="*/ 197428 h 2015837"/>
              <a:gd name="connsiteX7" fmla="*/ 436418 w 1019787"/>
              <a:gd name="connsiteY7" fmla="*/ 280555 h 2015837"/>
              <a:gd name="connsiteX8" fmla="*/ 519546 w 1019787"/>
              <a:gd name="connsiteY8" fmla="*/ 259773 h 2015837"/>
              <a:gd name="connsiteX9" fmla="*/ 550718 w 1019787"/>
              <a:gd name="connsiteY9" fmla="*/ 238991 h 2015837"/>
              <a:gd name="connsiteX10" fmla="*/ 561109 w 1019787"/>
              <a:gd name="connsiteY10" fmla="*/ 207818 h 2015837"/>
              <a:gd name="connsiteX11" fmla="*/ 592282 w 1019787"/>
              <a:gd name="connsiteY11" fmla="*/ 197428 h 2015837"/>
              <a:gd name="connsiteX12" fmla="*/ 644236 w 1019787"/>
              <a:gd name="connsiteY12" fmla="*/ 187037 h 2015837"/>
              <a:gd name="connsiteX13" fmla="*/ 633846 w 1019787"/>
              <a:gd name="connsiteY13" fmla="*/ 145473 h 2015837"/>
              <a:gd name="connsiteX14" fmla="*/ 613064 w 1019787"/>
              <a:gd name="connsiteY14" fmla="*/ 83128 h 2015837"/>
              <a:gd name="connsiteX15" fmla="*/ 623455 w 1019787"/>
              <a:gd name="connsiteY15" fmla="*/ 10391 h 2015837"/>
              <a:gd name="connsiteX16" fmla="*/ 654627 w 1019787"/>
              <a:gd name="connsiteY16" fmla="*/ 0 h 2015837"/>
              <a:gd name="connsiteX17" fmla="*/ 716973 w 1019787"/>
              <a:gd name="connsiteY17" fmla="*/ 10391 h 2015837"/>
              <a:gd name="connsiteX18" fmla="*/ 758536 w 1019787"/>
              <a:gd name="connsiteY18" fmla="*/ 103909 h 2015837"/>
              <a:gd name="connsiteX19" fmla="*/ 789709 w 1019787"/>
              <a:gd name="connsiteY19" fmla="*/ 114300 h 2015837"/>
              <a:gd name="connsiteX20" fmla="*/ 872836 w 1019787"/>
              <a:gd name="connsiteY20" fmla="*/ 103909 h 2015837"/>
              <a:gd name="connsiteX21" fmla="*/ 904009 w 1019787"/>
              <a:gd name="connsiteY21" fmla="*/ 93518 h 2015837"/>
              <a:gd name="connsiteX22" fmla="*/ 955964 w 1019787"/>
              <a:gd name="connsiteY22" fmla="*/ 51955 h 2015837"/>
              <a:gd name="connsiteX23" fmla="*/ 997527 w 1019787"/>
              <a:gd name="connsiteY23" fmla="*/ 62346 h 2015837"/>
              <a:gd name="connsiteX24" fmla="*/ 1018309 w 1019787"/>
              <a:gd name="connsiteY24" fmla="*/ 93518 h 2015837"/>
              <a:gd name="connsiteX25" fmla="*/ 987136 w 1019787"/>
              <a:gd name="connsiteY25" fmla="*/ 228600 h 2015837"/>
              <a:gd name="connsiteX26" fmla="*/ 852055 w 1019787"/>
              <a:gd name="connsiteY26" fmla="*/ 270164 h 2015837"/>
              <a:gd name="connsiteX27" fmla="*/ 789709 w 1019787"/>
              <a:gd name="connsiteY27" fmla="*/ 301337 h 2015837"/>
              <a:gd name="connsiteX28" fmla="*/ 779318 w 1019787"/>
              <a:gd name="connsiteY28" fmla="*/ 332509 h 2015837"/>
              <a:gd name="connsiteX29" fmla="*/ 789709 w 1019787"/>
              <a:gd name="connsiteY29" fmla="*/ 405246 h 2015837"/>
              <a:gd name="connsiteX30" fmla="*/ 800100 w 1019787"/>
              <a:gd name="connsiteY30" fmla="*/ 457200 h 2015837"/>
              <a:gd name="connsiteX31" fmla="*/ 831273 w 1019787"/>
              <a:gd name="connsiteY31" fmla="*/ 467591 h 2015837"/>
              <a:gd name="connsiteX32" fmla="*/ 904009 w 1019787"/>
              <a:gd name="connsiteY32" fmla="*/ 477982 h 2015837"/>
              <a:gd name="connsiteX33" fmla="*/ 924791 w 1019787"/>
              <a:gd name="connsiteY33" fmla="*/ 509155 h 2015837"/>
              <a:gd name="connsiteX34" fmla="*/ 924791 w 1019787"/>
              <a:gd name="connsiteY34" fmla="*/ 592282 h 2015837"/>
              <a:gd name="connsiteX35" fmla="*/ 893618 w 1019787"/>
              <a:gd name="connsiteY35" fmla="*/ 613064 h 2015837"/>
              <a:gd name="connsiteX36" fmla="*/ 820882 w 1019787"/>
              <a:gd name="connsiteY36" fmla="*/ 623455 h 2015837"/>
              <a:gd name="connsiteX37" fmla="*/ 768927 w 1019787"/>
              <a:gd name="connsiteY37" fmla="*/ 675409 h 2015837"/>
              <a:gd name="connsiteX38" fmla="*/ 706582 w 1019787"/>
              <a:gd name="connsiteY38" fmla="*/ 706582 h 2015837"/>
              <a:gd name="connsiteX39" fmla="*/ 675409 w 1019787"/>
              <a:gd name="connsiteY39" fmla="*/ 727364 h 2015837"/>
              <a:gd name="connsiteX40" fmla="*/ 633846 w 1019787"/>
              <a:gd name="connsiteY40" fmla="*/ 779318 h 2015837"/>
              <a:gd name="connsiteX41" fmla="*/ 623455 w 1019787"/>
              <a:gd name="connsiteY41" fmla="*/ 810491 h 2015837"/>
              <a:gd name="connsiteX42" fmla="*/ 623455 w 1019787"/>
              <a:gd name="connsiteY42" fmla="*/ 872837 h 2015837"/>
              <a:gd name="connsiteX43" fmla="*/ 581891 w 1019787"/>
              <a:gd name="connsiteY43" fmla="*/ 935182 h 2015837"/>
              <a:gd name="connsiteX44" fmla="*/ 571500 w 1019787"/>
              <a:gd name="connsiteY44" fmla="*/ 976746 h 2015837"/>
              <a:gd name="connsiteX45" fmla="*/ 509155 w 1019787"/>
              <a:gd name="connsiteY45" fmla="*/ 997528 h 2015837"/>
              <a:gd name="connsiteX46" fmla="*/ 477982 w 1019787"/>
              <a:gd name="connsiteY46" fmla="*/ 1059873 h 2015837"/>
              <a:gd name="connsiteX47" fmla="*/ 415636 w 1019787"/>
              <a:gd name="connsiteY47" fmla="*/ 1080655 h 2015837"/>
              <a:gd name="connsiteX48" fmla="*/ 363682 w 1019787"/>
              <a:gd name="connsiteY48" fmla="*/ 1039091 h 2015837"/>
              <a:gd name="connsiteX49" fmla="*/ 322118 w 1019787"/>
              <a:gd name="connsiteY49" fmla="*/ 1028700 h 2015837"/>
              <a:gd name="connsiteX50" fmla="*/ 290946 w 1019787"/>
              <a:gd name="connsiteY50" fmla="*/ 1091046 h 2015837"/>
              <a:gd name="connsiteX51" fmla="*/ 280555 w 1019787"/>
              <a:gd name="connsiteY51" fmla="*/ 1122218 h 2015837"/>
              <a:gd name="connsiteX52" fmla="*/ 249382 w 1019787"/>
              <a:gd name="connsiteY52" fmla="*/ 1132609 h 2015837"/>
              <a:gd name="connsiteX53" fmla="*/ 238991 w 1019787"/>
              <a:gd name="connsiteY53" fmla="*/ 1163782 h 2015837"/>
              <a:gd name="connsiteX54" fmla="*/ 218209 w 1019787"/>
              <a:gd name="connsiteY54" fmla="*/ 1194955 h 2015837"/>
              <a:gd name="connsiteX55" fmla="*/ 249382 w 1019787"/>
              <a:gd name="connsiteY55" fmla="*/ 1215737 h 2015837"/>
              <a:gd name="connsiteX56" fmla="*/ 249382 w 1019787"/>
              <a:gd name="connsiteY56" fmla="*/ 1423555 h 2015837"/>
              <a:gd name="connsiteX57" fmla="*/ 280555 w 1019787"/>
              <a:gd name="connsiteY57" fmla="*/ 1444337 h 2015837"/>
              <a:gd name="connsiteX58" fmla="*/ 290946 w 1019787"/>
              <a:gd name="connsiteY58" fmla="*/ 1485900 h 2015837"/>
              <a:gd name="connsiteX59" fmla="*/ 311727 w 1019787"/>
              <a:gd name="connsiteY59" fmla="*/ 1548246 h 2015837"/>
              <a:gd name="connsiteX60" fmla="*/ 301336 w 1019787"/>
              <a:gd name="connsiteY60" fmla="*/ 1620982 h 2015837"/>
              <a:gd name="connsiteX61" fmla="*/ 249382 w 1019787"/>
              <a:gd name="connsiteY61" fmla="*/ 1683328 h 2015837"/>
              <a:gd name="connsiteX62" fmla="*/ 228600 w 1019787"/>
              <a:gd name="connsiteY62" fmla="*/ 1714500 h 2015837"/>
              <a:gd name="connsiteX63" fmla="*/ 166255 w 1019787"/>
              <a:gd name="connsiteY63" fmla="*/ 1724891 h 2015837"/>
              <a:gd name="connsiteX64" fmla="*/ 103909 w 1019787"/>
              <a:gd name="connsiteY64" fmla="*/ 1756064 h 2015837"/>
              <a:gd name="connsiteX65" fmla="*/ 72736 w 1019787"/>
              <a:gd name="connsiteY65" fmla="*/ 1766455 h 2015837"/>
              <a:gd name="connsiteX66" fmla="*/ 31173 w 1019787"/>
              <a:gd name="connsiteY66" fmla="*/ 1859973 h 2015837"/>
              <a:gd name="connsiteX67" fmla="*/ 0 w 1019787"/>
              <a:gd name="connsiteY67" fmla="*/ 1870364 h 2015837"/>
              <a:gd name="connsiteX68" fmla="*/ 10391 w 1019787"/>
              <a:gd name="connsiteY68" fmla="*/ 1932709 h 2015837"/>
              <a:gd name="connsiteX69" fmla="*/ 20782 w 1019787"/>
              <a:gd name="connsiteY69" fmla="*/ 2015837 h 201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19787" h="2015837">
                <a:moveTo>
                  <a:pt x="197427" y="124691"/>
                </a:moveTo>
                <a:cubicBezTo>
                  <a:pt x="221673" y="117764"/>
                  <a:pt x="246752" y="113274"/>
                  <a:pt x="270164" y="103909"/>
                </a:cubicBezTo>
                <a:cubicBezTo>
                  <a:pt x="281759" y="99271"/>
                  <a:pt x="290166" y="88713"/>
                  <a:pt x="301336" y="83128"/>
                </a:cubicBezTo>
                <a:cubicBezTo>
                  <a:pt x="311133" y="78230"/>
                  <a:pt x="322118" y="76201"/>
                  <a:pt x="332509" y="72737"/>
                </a:cubicBezTo>
                <a:cubicBezTo>
                  <a:pt x="394434" y="93379"/>
                  <a:pt x="338964" y="64864"/>
                  <a:pt x="374073" y="135082"/>
                </a:cubicBezTo>
                <a:cubicBezTo>
                  <a:pt x="380645" y="148226"/>
                  <a:pt x="395839" y="154966"/>
                  <a:pt x="405246" y="166255"/>
                </a:cubicBezTo>
                <a:cubicBezTo>
                  <a:pt x="413241" y="175849"/>
                  <a:pt x="419100" y="187037"/>
                  <a:pt x="426027" y="197428"/>
                </a:cubicBezTo>
                <a:cubicBezTo>
                  <a:pt x="429491" y="225137"/>
                  <a:pt x="418245" y="259353"/>
                  <a:pt x="436418" y="280555"/>
                </a:cubicBezTo>
                <a:cubicBezTo>
                  <a:pt x="441991" y="287057"/>
                  <a:pt x="507044" y="263940"/>
                  <a:pt x="519546" y="259773"/>
                </a:cubicBezTo>
                <a:cubicBezTo>
                  <a:pt x="529937" y="252846"/>
                  <a:pt x="542917" y="248743"/>
                  <a:pt x="550718" y="238991"/>
                </a:cubicBezTo>
                <a:cubicBezTo>
                  <a:pt x="557560" y="230438"/>
                  <a:pt x="553364" y="215563"/>
                  <a:pt x="561109" y="207818"/>
                </a:cubicBezTo>
                <a:cubicBezTo>
                  <a:pt x="568854" y="200073"/>
                  <a:pt x="581656" y="200084"/>
                  <a:pt x="592282" y="197428"/>
                </a:cubicBezTo>
                <a:cubicBezTo>
                  <a:pt x="609416" y="193145"/>
                  <a:pt x="626918" y="190501"/>
                  <a:pt x="644236" y="187037"/>
                </a:cubicBezTo>
                <a:cubicBezTo>
                  <a:pt x="640773" y="173182"/>
                  <a:pt x="637950" y="159152"/>
                  <a:pt x="633846" y="145473"/>
                </a:cubicBezTo>
                <a:cubicBezTo>
                  <a:pt x="627552" y="124491"/>
                  <a:pt x="613064" y="83128"/>
                  <a:pt x="613064" y="83128"/>
                </a:cubicBezTo>
                <a:cubicBezTo>
                  <a:pt x="616528" y="58882"/>
                  <a:pt x="612502" y="32297"/>
                  <a:pt x="623455" y="10391"/>
                </a:cubicBezTo>
                <a:cubicBezTo>
                  <a:pt x="628353" y="595"/>
                  <a:pt x="643674" y="0"/>
                  <a:pt x="654627" y="0"/>
                </a:cubicBezTo>
                <a:cubicBezTo>
                  <a:pt x="675696" y="0"/>
                  <a:pt x="696191" y="6927"/>
                  <a:pt x="716973" y="10391"/>
                </a:cubicBezTo>
                <a:cubicBezTo>
                  <a:pt x="723322" y="29439"/>
                  <a:pt x="736083" y="85946"/>
                  <a:pt x="758536" y="103909"/>
                </a:cubicBezTo>
                <a:cubicBezTo>
                  <a:pt x="767089" y="110751"/>
                  <a:pt x="779318" y="110836"/>
                  <a:pt x="789709" y="114300"/>
                </a:cubicBezTo>
                <a:cubicBezTo>
                  <a:pt x="817418" y="110836"/>
                  <a:pt x="845362" y="108904"/>
                  <a:pt x="872836" y="103909"/>
                </a:cubicBezTo>
                <a:cubicBezTo>
                  <a:pt x="883612" y="101950"/>
                  <a:pt x="895456" y="100360"/>
                  <a:pt x="904009" y="93518"/>
                </a:cubicBezTo>
                <a:cubicBezTo>
                  <a:pt x="971154" y="39804"/>
                  <a:pt x="877609" y="78073"/>
                  <a:pt x="955964" y="51955"/>
                </a:cubicBezTo>
                <a:cubicBezTo>
                  <a:pt x="969818" y="55419"/>
                  <a:pt x="985645" y="54425"/>
                  <a:pt x="997527" y="62346"/>
                </a:cubicBezTo>
                <a:cubicBezTo>
                  <a:pt x="1007918" y="69273"/>
                  <a:pt x="1017351" y="81067"/>
                  <a:pt x="1018309" y="93518"/>
                </a:cubicBezTo>
                <a:cubicBezTo>
                  <a:pt x="1021797" y="138863"/>
                  <a:pt x="1021802" y="193934"/>
                  <a:pt x="987136" y="228600"/>
                </a:cubicBezTo>
                <a:cubicBezTo>
                  <a:pt x="952405" y="263331"/>
                  <a:pt x="896119" y="263869"/>
                  <a:pt x="852055" y="270164"/>
                </a:cubicBezTo>
                <a:cubicBezTo>
                  <a:pt x="831519" y="277009"/>
                  <a:pt x="804359" y="283025"/>
                  <a:pt x="789709" y="301337"/>
                </a:cubicBezTo>
                <a:cubicBezTo>
                  <a:pt x="782867" y="309890"/>
                  <a:pt x="782782" y="322118"/>
                  <a:pt x="779318" y="332509"/>
                </a:cubicBezTo>
                <a:cubicBezTo>
                  <a:pt x="782782" y="356755"/>
                  <a:pt x="785683" y="381087"/>
                  <a:pt x="789709" y="405246"/>
                </a:cubicBezTo>
                <a:cubicBezTo>
                  <a:pt x="792612" y="422667"/>
                  <a:pt x="790303" y="442505"/>
                  <a:pt x="800100" y="457200"/>
                </a:cubicBezTo>
                <a:cubicBezTo>
                  <a:pt x="806176" y="466313"/>
                  <a:pt x="820533" y="465443"/>
                  <a:pt x="831273" y="467591"/>
                </a:cubicBezTo>
                <a:cubicBezTo>
                  <a:pt x="855289" y="472394"/>
                  <a:pt x="879764" y="474518"/>
                  <a:pt x="904009" y="477982"/>
                </a:cubicBezTo>
                <a:cubicBezTo>
                  <a:pt x="910936" y="488373"/>
                  <a:pt x="919206" y="497985"/>
                  <a:pt x="924791" y="509155"/>
                </a:cubicBezTo>
                <a:cubicBezTo>
                  <a:pt x="938288" y="536148"/>
                  <a:pt x="941328" y="563343"/>
                  <a:pt x="924791" y="592282"/>
                </a:cubicBezTo>
                <a:cubicBezTo>
                  <a:pt x="918595" y="603125"/>
                  <a:pt x="905580" y="609475"/>
                  <a:pt x="893618" y="613064"/>
                </a:cubicBezTo>
                <a:cubicBezTo>
                  <a:pt x="870159" y="620102"/>
                  <a:pt x="845127" y="619991"/>
                  <a:pt x="820882" y="623455"/>
                </a:cubicBezTo>
                <a:cubicBezTo>
                  <a:pt x="737757" y="678872"/>
                  <a:pt x="838197" y="606139"/>
                  <a:pt x="768927" y="675409"/>
                </a:cubicBezTo>
                <a:cubicBezTo>
                  <a:pt x="739147" y="705189"/>
                  <a:pt x="740388" y="689679"/>
                  <a:pt x="706582" y="706582"/>
                </a:cubicBezTo>
                <a:cubicBezTo>
                  <a:pt x="695412" y="712167"/>
                  <a:pt x="685800" y="720437"/>
                  <a:pt x="675409" y="727364"/>
                </a:cubicBezTo>
                <a:cubicBezTo>
                  <a:pt x="649291" y="805719"/>
                  <a:pt x="687561" y="712175"/>
                  <a:pt x="633846" y="779318"/>
                </a:cubicBezTo>
                <a:cubicBezTo>
                  <a:pt x="627004" y="787871"/>
                  <a:pt x="626919" y="800100"/>
                  <a:pt x="623455" y="810491"/>
                </a:cubicBezTo>
                <a:cubicBezTo>
                  <a:pt x="633846" y="841664"/>
                  <a:pt x="640773" y="841664"/>
                  <a:pt x="623455" y="872837"/>
                </a:cubicBezTo>
                <a:cubicBezTo>
                  <a:pt x="611325" y="894670"/>
                  <a:pt x="581891" y="935182"/>
                  <a:pt x="581891" y="935182"/>
                </a:cubicBezTo>
                <a:cubicBezTo>
                  <a:pt x="578427" y="949037"/>
                  <a:pt x="582343" y="967452"/>
                  <a:pt x="571500" y="976746"/>
                </a:cubicBezTo>
                <a:cubicBezTo>
                  <a:pt x="554868" y="991002"/>
                  <a:pt x="509155" y="997528"/>
                  <a:pt x="509155" y="997528"/>
                </a:cubicBezTo>
                <a:cubicBezTo>
                  <a:pt x="503493" y="1014513"/>
                  <a:pt x="494944" y="1049272"/>
                  <a:pt x="477982" y="1059873"/>
                </a:cubicBezTo>
                <a:cubicBezTo>
                  <a:pt x="459406" y="1071483"/>
                  <a:pt x="415636" y="1080655"/>
                  <a:pt x="415636" y="1080655"/>
                </a:cubicBezTo>
                <a:cubicBezTo>
                  <a:pt x="313727" y="1046684"/>
                  <a:pt x="457685" y="1101760"/>
                  <a:pt x="363682" y="1039091"/>
                </a:cubicBezTo>
                <a:cubicBezTo>
                  <a:pt x="351799" y="1031169"/>
                  <a:pt x="335973" y="1032164"/>
                  <a:pt x="322118" y="1028700"/>
                </a:cubicBezTo>
                <a:cubicBezTo>
                  <a:pt x="296001" y="1107051"/>
                  <a:pt x="331230" y="1010477"/>
                  <a:pt x="290946" y="1091046"/>
                </a:cubicBezTo>
                <a:cubicBezTo>
                  <a:pt x="286048" y="1100842"/>
                  <a:pt x="288300" y="1114473"/>
                  <a:pt x="280555" y="1122218"/>
                </a:cubicBezTo>
                <a:cubicBezTo>
                  <a:pt x="272810" y="1129963"/>
                  <a:pt x="259773" y="1129145"/>
                  <a:pt x="249382" y="1132609"/>
                </a:cubicBezTo>
                <a:cubicBezTo>
                  <a:pt x="245918" y="1143000"/>
                  <a:pt x="243889" y="1153985"/>
                  <a:pt x="238991" y="1163782"/>
                </a:cubicBezTo>
                <a:cubicBezTo>
                  <a:pt x="233406" y="1174952"/>
                  <a:pt x="215760" y="1182709"/>
                  <a:pt x="218209" y="1194955"/>
                </a:cubicBezTo>
                <a:cubicBezTo>
                  <a:pt x="220658" y="1207201"/>
                  <a:pt x="238991" y="1208810"/>
                  <a:pt x="249382" y="1215737"/>
                </a:cubicBezTo>
                <a:cubicBezTo>
                  <a:pt x="223577" y="1293150"/>
                  <a:pt x="220907" y="1288297"/>
                  <a:pt x="249382" y="1423555"/>
                </a:cubicBezTo>
                <a:cubicBezTo>
                  <a:pt x="251955" y="1435776"/>
                  <a:pt x="270164" y="1437410"/>
                  <a:pt x="280555" y="1444337"/>
                </a:cubicBezTo>
                <a:cubicBezTo>
                  <a:pt x="284019" y="1458191"/>
                  <a:pt x="286843" y="1472222"/>
                  <a:pt x="290946" y="1485900"/>
                </a:cubicBezTo>
                <a:cubicBezTo>
                  <a:pt x="297241" y="1506882"/>
                  <a:pt x="311727" y="1548246"/>
                  <a:pt x="311727" y="1548246"/>
                </a:cubicBezTo>
                <a:cubicBezTo>
                  <a:pt x="308263" y="1572491"/>
                  <a:pt x="308373" y="1597523"/>
                  <a:pt x="301336" y="1620982"/>
                </a:cubicBezTo>
                <a:cubicBezTo>
                  <a:pt x="294080" y="1645170"/>
                  <a:pt x="263879" y="1665932"/>
                  <a:pt x="249382" y="1683328"/>
                </a:cubicBezTo>
                <a:cubicBezTo>
                  <a:pt x="241387" y="1692922"/>
                  <a:pt x="239770" y="1708915"/>
                  <a:pt x="228600" y="1714500"/>
                </a:cubicBezTo>
                <a:cubicBezTo>
                  <a:pt x="209756" y="1723922"/>
                  <a:pt x="186822" y="1720321"/>
                  <a:pt x="166255" y="1724891"/>
                </a:cubicBezTo>
                <a:cubicBezTo>
                  <a:pt x="119242" y="1735338"/>
                  <a:pt x="148747" y="1733645"/>
                  <a:pt x="103909" y="1756064"/>
                </a:cubicBezTo>
                <a:cubicBezTo>
                  <a:pt x="94112" y="1760962"/>
                  <a:pt x="83127" y="1762991"/>
                  <a:pt x="72736" y="1766455"/>
                </a:cubicBezTo>
                <a:cubicBezTo>
                  <a:pt x="66386" y="1785507"/>
                  <a:pt x="53628" y="1842009"/>
                  <a:pt x="31173" y="1859973"/>
                </a:cubicBezTo>
                <a:cubicBezTo>
                  <a:pt x="22620" y="1866815"/>
                  <a:pt x="10391" y="1866900"/>
                  <a:pt x="0" y="1870364"/>
                </a:cubicBezTo>
                <a:cubicBezTo>
                  <a:pt x="3464" y="1891146"/>
                  <a:pt x="7411" y="1911852"/>
                  <a:pt x="10391" y="1932709"/>
                </a:cubicBezTo>
                <a:cubicBezTo>
                  <a:pt x="14340" y="1960353"/>
                  <a:pt x="20782" y="2015837"/>
                  <a:pt x="20782" y="2015837"/>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2" idx="1"/>
          </p:cNvCxnSpPr>
          <p:nvPr/>
        </p:nvCxnSpPr>
        <p:spPr>
          <a:xfrm flipH="1">
            <a:off x="2895600" y="2762077"/>
            <a:ext cx="1799262" cy="4383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7" idx="3"/>
          </p:cNvCxnSpPr>
          <p:nvPr/>
        </p:nvCxnSpPr>
        <p:spPr>
          <a:xfrm flipV="1">
            <a:off x="5562600" y="2150938"/>
            <a:ext cx="1063811" cy="3636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4665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pPr>
              <a:buFont typeface="+mj-lt"/>
              <a:buAutoNum type="arabicPeriod" startAt="14"/>
            </a:pPr>
            <a:r>
              <a:rPr lang="en-US" sz="1200" dirty="0"/>
              <a:t>_____ What was the spark that caused WWI?</a:t>
            </a:r>
          </a:p>
          <a:p>
            <a:pPr marL="868680" lvl="1" indent="0">
              <a:buNone/>
            </a:pPr>
            <a:r>
              <a:rPr lang="en-US" sz="1200" dirty="0"/>
              <a:t>A.     Assassination of the Archduke     B. Invasion of Russia      C. U-Boat attacks    D. Assassination of the Russian Czar</a:t>
            </a:r>
          </a:p>
          <a:p>
            <a:pPr>
              <a:buFont typeface="+mj-lt"/>
              <a:buAutoNum type="arabicPeriod" startAt="14"/>
            </a:pPr>
            <a:r>
              <a:rPr lang="en-US" sz="1200" dirty="0"/>
              <a:t>_____ Which one of these countries was not part of the Big Four member nations that met to discuss the Treaty of Versailles?</a:t>
            </a:r>
          </a:p>
          <a:p>
            <a:pPr marL="868680" lvl="1" indent="0">
              <a:buNone/>
            </a:pPr>
            <a:r>
              <a:rPr lang="en-US" sz="1200" dirty="0"/>
              <a:t>A.     Britain	B. France	C. U.S. 	D. Russia</a:t>
            </a:r>
          </a:p>
          <a:p>
            <a:pPr>
              <a:buFont typeface="+mj-lt"/>
              <a:buAutoNum type="arabicPeriod" startAt="14"/>
            </a:pPr>
            <a:r>
              <a:rPr lang="en-US" sz="1200" dirty="0"/>
              <a:t>_____ Which country was the Archduke from?</a:t>
            </a:r>
          </a:p>
          <a:p>
            <a:pPr marL="868680" lvl="1" indent="0">
              <a:buNone/>
            </a:pPr>
            <a:r>
              <a:rPr lang="en-US" sz="1200" dirty="0"/>
              <a:t>A.    Germany	       B. Serbia        C. Austria/Hungary 	D. Russia</a:t>
            </a:r>
          </a:p>
          <a:p>
            <a:pPr>
              <a:buFont typeface="+mj-lt"/>
              <a:buAutoNum type="arabicPeriod" startAt="14"/>
            </a:pPr>
            <a:r>
              <a:rPr lang="en-US" sz="1200" dirty="0"/>
              <a:t>_____ What did the Germans do, which was one of the reasons the U.S. joined the war?</a:t>
            </a:r>
          </a:p>
          <a:p>
            <a:pPr marL="868680" lvl="1" indent="0">
              <a:buNone/>
            </a:pPr>
            <a:r>
              <a:rPr lang="en-US" sz="1200" dirty="0"/>
              <a:t>A.   Sinking cargo ships      B. Blockading shipping ports     C. Declared war on France    D. Declared war on Great Britain</a:t>
            </a:r>
          </a:p>
          <a:p>
            <a:pPr>
              <a:buFont typeface="+mj-lt"/>
              <a:buAutoNum type="arabicPeriod" startAt="14"/>
            </a:pPr>
            <a:r>
              <a:rPr lang="en-US" sz="1200" dirty="0"/>
              <a:t>_____ Which one of these was not a new weapon that was used for the first time in war?</a:t>
            </a:r>
          </a:p>
          <a:p>
            <a:pPr marL="868680" lvl="1" indent="0">
              <a:buNone/>
            </a:pPr>
            <a:r>
              <a:rPr lang="en-US" sz="1200" dirty="0"/>
              <a:t>A.   Planes	B. Rifles	C. Tanks	D. Poison gas</a:t>
            </a:r>
          </a:p>
          <a:p>
            <a:pPr>
              <a:buFont typeface="+mj-lt"/>
              <a:buAutoNum type="arabicPeriod" startAt="14"/>
            </a:pPr>
            <a:r>
              <a:rPr lang="en-US" sz="1200" dirty="0"/>
              <a:t>_____ What was the name of the peace plan that U.S. President Wilson planned for the end of the war?</a:t>
            </a:r>
          </a:p>
          <a:p>
            <a:pPr marL="868680" lvl="1" indent="0">
              <a:buNone/>
            </a:pPr>
            <a:r>
              <a:rPr lang="en-US" sz="1200" dirty="0"/>
              <a:t>A.    Treaty of Versailles  B.  Armistice     C. Fourteen Points   D. Treaty of Paris</a:t>
            </a:r>
          </a:p>
          <a:p>
            <a:pPr>
              <a:buFont typeface="+mj-lt"/>
              <a:buAutoNum type="arabicPeriod" startAt="14"/>
            </a:pPr>
            <a:r>
              <a:rPr lang="en-US" sz="1200" dirty="0"/>
              <a:t>_____ What was the name of the famous U.S. general who was in command of U.S. forces in Europe during WWI?</a:t>
            </a:r>
          </a:p>
          <a:p>
            <a:pPr marL="868680" lvl="1" indent="0">
              <a:buNone/>
            </a:pPr>
            <a:r>
              <a:rPr lang="en-US" sz="1200" dirty="0"/>
              <a:t>A.    York	B. </a:t>
            </a:r>
            <a:r>
              <a:rPr lang="en-US" sz="1200" dirty="0" err="1"/>
              <a:t>Richtofen</a:t>
            </a:r>
            <a:r>
              <a:rPr lang="en-US" sz="1200" dirty="0"/>
              <a:t>	C. Wilson	D. Pershing</a:t>
            </a:r>
          </a:p>
          <a:p>
            <a:pPr>
              <a:buFont typeface="+mj-lt"/>
              <a:buAutoNum type="arabicPeriod" startAt="14"/>
            </a:pPr>
            <a:r>
              <a:rPr lang="en-US" sz="1200" dirty="0"/>
              <a:t>_____ What was the name of the famous German flying ace of WWI?</a:t>
            </a:r>
          </a:p>
          <a:p>
            <a:pPr marL="868680" lvl="1" indent="0">
              <a:buNone/>
            </a:pPr>
            <a:r>
              <a:rPr lang="en-US" sz="1200" dirty="0"/>
              <a:t>A.    Red Baron	    B. Green Baron     C. Black Baron	D. German Baron</a:t>
            </a:r>
          </a:p>
          <a:p>
            <a:pPr>
              <a:buFont typeface="+mj-lt"/>
              <a:buAutoNum type="arabicPeriod" startAt="14"/>
            </a:pPr>
            <a:r>
              <a:rPr lang="en-US" sz="1200" dirty="0"/>
              <a:t>_____ In which country did most of the fighting occur on the Western Front?</a:t>
            </a:r>
          </a:p>
          <a:p>
            <a:pPr marL="868680" lvl="1" indent="0">
              <a:buNone/>
            </a:pPr>
            <a:r>
              <a:rPr lang="en-US" sz="1200" dirty="0"/>
              <a:t>A.   Russia	B. France	C. Austria	D. Great Britain</a:t>
            </a:r>
          </a:p>
          <a:p>
            <a:pPr>
              <a:buFont typeface="+mj-lt"/>
              <a:buAutoNum type="arabicPeriod" startAt="14"/>
            </a:pPr>
            <a:r>
              <a:rPr lang="en-US" sz="1200" dirty="0"/>
              <a:t>_____ What was signed on November 11</a:t>
            </a:r>
            <a:r>
              <a:rPr lang="en-US" sz="1200" baseline="30000" dirty="0"/>
              <a:t>th</a:t>
            </a:r>
            <a:r>
              <a:rPr lang="en-US" sz="1200" dirty="0"/>
              <a:t> 1918 that ended the fighting in WWI?</a:t>
            </a:r>
          </a:p>
          <a:p>
            <a:pPr marL="868680" lvl="1" indent="0">
              <a:buNone/>
            </a:pPr>
            <a:r>
              <a:rPr lang="en-US" sz="1200" dirty="0"/>
              <a:t>A. Treaty of Versailles        B. Treaty of Paris     C. Armistice 	D. Declaration of War</a:t>
            </a:r>
          </a:p>
          <a:p>
            <a:pPr>
              <a:buFont typeface="+mj-lt"/>
              <a:buAutoNum type="arabicPeriod" startAt="14"/>
            </a:pPr>
            <a:r>
              <a:rPr lang="en-US" sz="1200" dirty="0"/>
              <a:t>_____ Armistice Day was eventually changed to honor all veterans, what is this day currently called?</a:t>
            </a:r>
          </a:p>
          <a:p>
            <a:pPr marL="868680" lvl="1" indent="0">
              <a:buNone/>
            </a:pPr>
            <a:r>
              <a:rPr lang="en-US" sz="1200" dirty="0"/>
              <a:t>A.    Independence Day	B. Memorial Day           C. Flag Day	D. Veteran’s Day</a:t>
            </a:r>
          </a:p>
          <a:p>
            <a:pPr>
              <a:buFont typeface="+mj-lt"/>
              <a:buAutoNum type="arabicPeriod" startAt="14"/>
            </a:pPr>
            <a:r>
              <a:rPr lang="en-US" sz="1200" dirty="0"/>
              <a:t>_____ The war-guilt clause of the Treaty of Versailles was very harsh by placing the blame of the entire war on which country?</a:t>
            </a:r>
          </a:p>
          <a:p>
            <a:pPr marL="868680" lvl="1" indent="0">
              <a:buNone/>
            </a:pPr>
            <a:r>
              <a:rPr lang="en-US" sz="1200" dirty="0"/>
              <a:t>          A. Ottoman Empire       B. Germany           C. Austria     D. Serbia</a:t>
            </a:r>
          </a:p>
          <a:p>
            <a:pPr marL="457200" lvl="1" indent="0">
              <a:buNone/>
            </a:pPr>
            <a:endParaRPr lang="en-US" sz="800" dirty="0"/>
          </a:p>
        </p:txBody>
      </p:sp>
    </p:spTree>
    <p:extLst>
      <p:ext uri="{BB962C8B-B14F-4D97-AF65-F5344CB8AC3E}">
        <p14:creationId xmlns:p14="http://schemas.microsoft.com/office/powerpoint/2010/main" val="9658345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1400" b="1" dirty="0"/>
              <a:t>Short answers:</a:t>
            </a:r>
          </a:p>
          <a:p>
            <a:pPr marL="0" indent="0">
              <a:buNone/>
            </a:pPr>
            <a:r>
              <a:rPr lang="en-US" sz="1200" dirty="0"/>
              <a:t>26. Briefly explain why the U.S. wanted to stay out of the war and why we eventually declared war: </a:t>
            </a:r>
          </a:p>
          <a:p>
            <a:pPr marL="0" indent="0">
              <a:buNone/>
            </a:pPr>
            <a:r>
              <a:rPr lang="en-US" sz="1000" dirty="0"/>
              <a:t>     Include the following: Neutrality-U-boats-Lusitania-public opinion-Wilson re-election-Zimmermann Note </a:t>
            </a:r>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1200" dirty="0"/>
              <a:t>27. Briefly explain trench warfare: </a:t>
            </a:r>
          </a:p>
          <a:p>
            <a:pPr marL="0" indent="0">
              <a:buNone/>
            </a:pPr>
            <a:r>
              <a:rPr lang="en-US" sz="1000" dirty="0"/>
              <a:t>Include the following: Western Front-trench foot, rats, dysentery, no-man’s land, stalemate  </a:t>
            </a:r>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1200" dirty="0"/>
              <a:t>28. Briefly explain how the Treaty of Versailles was unfair to Germany and what the future effect this had on Germany: </a:t>
            </a:r>
          </a:p>
          <a:p>
            <a:pPr marL="0" indent="0">
              <a:buNone/>
            </a:pPr>
            <a:r>
              <a:rPr lang="en-US" sz="1000" dirty="0"/>
              <a:t>Include the following: war/guilt clause, why Germany was forced to sign, German economy in the 1920’s </a:t>
            </a:r>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1897252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a:bodyPr>
          <a:lstStyle/>
          <a:p>
            <a:r>
              <a:rPr lang="en-US" sz="1400" b="1" dirty="0"/>
              <a:t>Chapter 11 Test 	     Name: _______________________________ Date: ___/___/___    Period_____</a:t>
            </a:r>
          </a:p>
        </p:txBody>
      </p:sp>
      <p:sp>
        <p:nvSpPr>
          <p:cNvPr id="3" name="Content Placeholder 2"/>
          <p:cNvSpPr>
            <a:spLocks noGrp="1"/>
          </p:cNvSpPr>
          <p:nvPr>
            <p:ph idx="1"/>
          </p:nvPr>
        </p:nvSpPr>
        <p:spPr>
          <a:xfrm>
            <a:off x="0" y="1752600"/>
            <a:ext cx="9144000" cy="5181600"/>
          </a:xfrm>
        </p:spPr>
        <p:txBody>
          <a:bodyPr>
            <a:normAutofit/>
          </a:bodyPr>
          <a:lstStyle/>
          <a:p>
            <a:pPr>
              <a:lnSpc>
                <a:spcPct val="150000"/>
              </a:lnSpc>
              <a:spcBef>
                <a:spcPts val="0"/>
              </a:spcBef>
              <a:buFont typeface="+mj-lt"/>
              <a:buAutoNum type="arabicPeriod"/>
            </a:pPr>
            <a:r>
              <a:rPr lang="en-US" sz="1200" dirty="0"/>
              <a:t>_____ This was an agreement to a cease-fire or a truce between opposing armies. </a:t>
            </a:r>
          </a:p>
          <a:p>
            <a:pPr>
              <a:lnSpc>
                <a:spcPct val="150000"/>
              </a:lnSpc>
              <a:spcBef>
                <a:spcPts val="0"/>
              </a:spcBef>
              <a:buFont typeface="+mj-lt"/>
              <a:buAutoNum type="arabicPeriod"/>
            </a:pPr>
            <a:r>
              <a:rPr lang="en-US" sz="1200" dirty="0"/>
              <a:t>_____ This was a type of defensive fighting where soldiers dug into the ground to prevent them from losing ground to the enemy.</a:t>
            </a:r>
          </a:p>
          <a:p>
            <a:pPr>
              <a:lnSpc>
                <a:spcPct val="150000"/>
              </a:lnSpc>
              <a:spcBef>
                <a:spcPts val="0"/>
              </a:spcBef>
              <a:buFont typeface="+mj-lt"/>
              <a:buAutoNum type="arabicPeriod"/>
            </a:pPr>
            <a:r>
              <a:rPr lang="en-US" sz="1200" dirty="0"/>
              <a:t>_____ This was the nickname for the U.S. infantrymen in World War I.</a:t>
            </a:r>
          </a:p>
          <a:p>
            <a:pPr>
              <a:lnSpc>
                <a:spcPct val="150000"/>
              </a:lnSpc>
              <a:spcBef>
                <a:spcPts val="0"/>
              </a:spcBef>
              <a:buFont typeface="+mj-lt"/>
              <a:buAutoNum type="arabicPeriod"/>
            </a:pPr>
            <a:r>
              <a:rPr lang="en-US" sz="1200" dirty="0"/>
              <a:t>_____ This is the name for the area in a war where fighting is taking place.</a:t>
            </a:r>
          </a:p>
          <a:p>
            <a:pPr>
              <a:lnSpc>
                <a:spcPct val="150000"/>
              </a:lnSpc>
              <a:spcBef>
                <a:spcPts val="0"/>
              </a:spcBef>
              <a:buFont typeface="+mj-lt"/>
              <a:buAutoNum type="arabicPeriod"/>
            </a:pPr>
            <a:r>
              <a:rPr lang="en-US" sz="1200" dirty="0"/>
              <a:t>_____ These were German submarines.</a:t>
            </a:r>
          </a:p>
          <a:p>
            <a:pPr marL="0" lvl="0" indent="0">
              <a:spcBef>
                <a:spcPts val="0"/>
              </a:spcBef>
              <a:buNone/>
            </a:pPr>
            <a:r>
              <a:rPr lang="en-US" sz="1600" b="1" dirty="0">
                <a:solidFill>
                  <a:prstClr val="black"/>
                </a:solidFill>
              </a:rPr>
              <a:t>For #6-#10 only use these letters: P-L-S-F-B  </a:t>
            </a:r>
            <a:endParaRPr lang="en-US" sz="1600" b="1" dirty="0"/>
          </a:p>
          <a:p>
            <a:pPr>
              <a:lnSpc>
                <a:spcPct val="150000"/>
              </a:lnSpc>
              <a:spcBef>
                <a:spcPts val="0"/>
              </a:spcBef>
              <a:buFont typeface="+mj-lt"/>
              <a:buAutoNum type="arabicPeriod" startAt="6"/>
            </a:pPr>
            <a:r>
              <a:rPr lang="en-US" sz="1200" dirty="0"/>
              <a:t>_____ This was the area of land located between opposing trenches, filled with barbed wire and crater holes from bombs.</a:t>
            </a:r>
          </a:p>
          <a:p>
            <a:pPr>
              <a:lnSpc>
                <a:spcPct val="150000"/>
              </a:lnSpc>
              <a:spcBef>
                <a:spcPts val="0"/>
              </a:spcBef>
              <a:buFont typeface="+mj-lt"/>
              <a:buAutoNum type="arabicPeriod" startAt="6"/>
            </a:pPr>
            <a:r>
              <a:rPr lang="en-US" sz="1200" dirty="0"/>
              <a:t>_____ This was the international governing body formed at the end of WWI to prevent future wars.</a:t>
            </a:r>
          </a:p>
          <a:p>
            <a:pPr>
              <a:lnSpc>
                <a:spcPct val="150000"/>
              </a:lnSpc>
              <a:spcBef>
                <a:spcPts val="0"/>
              </a:spcBef>
              <a:buFont typeface="+mj-lt"/>
              <a:buAutoNum type="arabicPeriod" startAt="6"/>
            </a:pPr>
            <a:r>
              <a:rPr lang="en-US" sz="1200" dirty="0"/>
              <a:t>_____ This was a method of using a group of escort ships to protect cargo ships as they crossed the Atlantic Ocean.</a:t>
            </a:r>
          </a:p>
          <a:p>
            <a:pPr>
              <a:lnSpc>
                <a:spcPct val="150000"/>
              </a:lnSpc>
              <a:spcBef>
                <a:spcPts val="0"/>
              </a:spcBef>
              <a:buFont typeface="+mj-lt"/>
              <a:buAutoNum type="arabicPeriod" startAt="6"/>
            </a:pPr>
            <a:r>
              <a:rPr lang="en-US" sz="1200" dirty="0"/>
              <a:t>_____ This legislation required young men to sign up for a random “draft” into the military.</a:t>
            </a:r>
          </a:p>
          <a:p>
            <a:pPr>
              <a:lnSpc>
                <a:spcPct val="150000"/>
              </a:lnSpc>
              <a:spcBef>
                <a:spcPts val="0"/>
              </a:spcBef>
              <a:buFont typeface="+mj-lt"/>
              <a:buAutoNum type="arabicPeriod" startAt="6"/>
            </a:pPr>
            <a:r>
              <a:rPr lang="en-US" sz="1200" dirty="0"/>
              <a:t>_____ This is when neither army was gaining or losing ground in the war, it was deadlocked as a tie.</a:t>
            </a:r>
          </a:p>
          <a:p>
            <a:pPr>
              <a:buFont typeface="+mj-lt"/>
              <a:buAutoNum type="arabicPeriod" startAt="6"/>
            </a:pPr>
            <a:endParaRPr lang="en-US" sz="1200" dirty="0"/>
          </a:p>
          <a:p>
            <a:pPr marL="0" indent="0">
              <a:buNone/>
            </a:pPr>
            <a:r>
              <a:rPr lang="en-US" sz="1600" b="1" dirty="0"/>
              <a:t>Multiple Choice *Only choose from the selections in bold!</a:t>
            </a:r>
          </a:p>
          <a:p>
            <a:pPr>
              <a:buFont typeface="+mj-lt"/>
              <a:buAutoNum type="arabicPeriod" startAt="11"/>
            </a:pPr>
            <a:r>
              <a:rPr lang="en-US" sz="1200" dirty="0"/>
              <a:t>_____ Which one of these countries was not part of the Allied Powers?</a:t>
            </a:r>
          </a:p>
          <a:p>
            <a:pPr marL="868680" lvl="1" indent="0">
              <a:buNone/>
            </a:pPr>
            <a:r>
              <a:rPr lang="en-US" sz="1200" b="1" dirty="0"/>
              <a:t>A. </a:t>
            </a:r>
            <a:r>
              <a:rPr lang="en-US" sz="1400" b="1" dirty="0"/>
              <a:t>Russia</a:t>
            </a:r>
            <a:r>
              <a:rPr lang="en-US" sz="1200" b="1" dirty="0"/>
              <a:t>	B. </a:t>
            </a:r>
            <a:r>
              <a:rPr lang="en-US" sz="1400" b="1" dirty="0"/>
              <a:t>Austria</a:t>
            </a:r>
            <a:r>
              <a:rPr lang="en-US" sz="1200" dirty="0"/>
              <a:t>	C. France	D. Great Britain</a:t>
            </a:r>
          </a:p>
          <a:p>
            <a:pPr>
              <a:buFont typeface="+mj-lt"/>
              <a:buAutoNum type="arabicPeriod" startAt="11"/>
            </a:pPr>
            <a:r>
              <a:rPr lang="en-US" sz="1200" dirty="0"/>
              <a:t>_____ Which one of these countries was not part of the Central Powers?</a:t>
            </a:r>
          </a:p>
          <a:p>
            <a:pPr marL="868680" lvl="1" indent="0">
              <a:buNone/>
            </a:pPr>
            <a:r>
              <a:rPr lang="en-US" sz="1200" dirty="0"/>
              <a:t>A. German Empire       </a:t>
            </a:r>
            <a:r>
              <a:rPr lang="en-US" sz="1200" b="1" dirty="0"/>
              <a:t>B. </a:t>
            </a:r>
            <a:r>
              <a:rPr lang="en-US" sz="1400" b="1" dirty="0"/>
              <a:t>Ottoman Empire</a:t>
            </a:r>
            <a:r>
              <a:rPr lang="en-US" sz="1200" dirty="0"/>
              <a:t>	C. Austrian Empire      </a:t>
            </a:r>
            <a:r>
              <a:rPr lang="en-US" sz="1200" b="1" dirty="0"/>
              <a:t>D. </a:t>
            </a:r>
            <a:r>
              <a:rPr lang="en-US" sz="1400" b="1" dirty="0"/>
              <a:t>Russian Empire</a:t>
            </a:r>
          </a:p>
          <a:p>
            <a:pPr>
              <a:buFont typeface="+mj-lt"/>
              <a:buAutoNum type="arabicPeriod" startAt="11"/>
            </a:pPr>
            <a:r>
              <a:rPr lang="en-US" sz="1200" dirty="0"/>
              <a:t>_____ Which one of these countries was not a major cause of World War I?</a:t>
            </a:r>
          </a:p>
          <a:p>
            <a:pPr marL="868680" lvl="1" indent="0">
              <a:buNone/>
            </a:pPr>
            <a:r>
              <a:rPr lang="en-US" sz="1200" b="1" dirty="0"/>
              <a:t>A. </a:t>
            </a:r>
            <a:r>
              <a:rPr lang="en-US" sz="1400" b="1" dirty="0"/>
              <a:t>Militarism</a:t>
            </a:r>
            <a:r>
              <a:rPr lang="en-US" sz="1200" b="1" dirty="0"/>
              <a:t>	B. </a:t>
            </a:r>
            <a:r>
              <a:rPr lang="en-US" sz="1400" b="1" dirty="0"/>
              <a:t>Alliances</a:t>
            </a:r>
            <a:r>
              <a:rPr lang="en-US" sz="1200" dirty="0"/>
              <a:t>	C. Industrialism          D. Nationalism</a:t>
            </a:r>
          </a:p>
          <a:p>
            <a:pPr marL="457200" lvl="1" indent="0">
              <a:buNone/>
            </a:pPr>
            <a:endParaRPr lang="en-US" sz="1300" dirty="0"/>
          </a:p>
          <a:p>
            <a:pPr>
              <a:buFont typeface="+mj-lt"/>
              <a:buAutoNum type="arabicPeriod" startAt="11"/>
            </a:pPr>
            <a:endParaRPr lang="en-US" sz="1200" dirty="0"/>
          </a:p>
          <a:p>
            <a:pPr>
              <a:buFont typeface="+mj-lt"/>
              <a:buAutoNum type="arabicPeriod" startAt="11"/>
            </a:pPr>
            <a:endParaRPr lang="en-US" sz="1200" dirty="0"/>
          </a:p>
        </p:txBody>
      </p:sp>
      <p:sp>
        <p:nvSpPr>
          <p:cNvPr id="4" name="TextBox 3"/>
          <p:cNvSpPr txBox="1"/>
          <p:nvPr/>
        </p:nvSpPr>
        <p:spPr>
          <a:xfrm>
            <a:off x="0" y="533400"/>
            <a:ext cx="8763000" cy="1015663"/>
          </a:xfrm>
          <a:prstGeom prst="rect">
            <a:avLst/>
          </a:prstGeom>
          <a:noFill/>
        </p:spPr>
        <p:txBody>
          <a:bodyPr wrap="square" rtlCol="0">
            <a:spAutoFit/>
          </a:bodyPr>
          <a:lstStyle/>
          <a:p>
            <a:pPr marL="228600" indent="-228600">
              <a:buAutoNum type="alphaUcPeriod"/>
            </a:pPr>
            <a:r>
              <a:rPr lang="en-US" sz="1200" dirty="0"/>
              <a:t>Naval Warfare	F. Convoy		K. Lusitania		P. Stalemate</a:t>
            </a:r>
          </a:p>
          <a:p>
            <a:pPr marL="228600" indent="-228600">
              <a:buAutoNum type="alphaUcPeriod"/>
            </a:pPr>
            <a:r>
              <a:rPr lang="en-US" sz="1200" dirty="0"/>
              <a:t>No Man’s Land	G. Land-locked		L. League of Nations	Q. Armory</a:t>
            </a:r>
          </a:p>
          <a:p>
            <a:pPr marL="228600" indent="-228600">
              <a:buAutoNum type="alphaUcPeriod"/>
            </a:pPr>
            <a:r>
              <a:rPr lang="en-US" sz="1200" dirty="0"/>
              <a:t>Reserve Line	H. Armistice		M. G.I. 		R. Land-locked</a:t>
            </a:r>
          </a:p>
          <a:p>
            <a:pPr marL="228600" indent="-228600">
              <a:buAutoNum type="alphaUcPeriod"/>
            </a:pPr>
            <a:r>
              <a:rPr lang="en-US" sz="1200" dirty="0"/>
              <a:t>U-boats		I. United Nations	N. Battleships		S. Selective Service</a:t>
            </a:r>
          </a:p>
          <a:p>
            <a:pPr marL="228600" indent="-228600">
              <a:buAutoNum type="alphaUcPeriod"/>
            </a:pPr>
            <a:r>
              <a:rPr lang="en-US" sz="1200" dirty="0"/>
              <a:t>Front (frontline)	J. Doughboy		O. Trench Warfare	T. The Red Baron</a:t>
            </a:r>
          </a:p>
        </p:txBody>
      </p:sp>
      <p:sp>
        <p:nvSpPr>
          <p:cNvPr id="5" name="TextBox 4"/>
          <p:cNvSpPr txBox="1"/>
          <p:nvPr/>
        </p:nvSpPr>
        <p:spPr>
          <a:xfrm>
            <a:off x="0" y="304800"/>
            <a:ext cx="2895600" cy="276999"/>
          </a:xfrm>
          <a:prstGeom prst="rect">
            <a:avLst/>
          </a:prstGeom>
          <a:noFill/>
        </p:spPr>
        <p:txBody>
          <a:bodyPr wrap="square" rtlCol="0">
            <a:spAutoFit/>
          </a:bodyPr>
          <a:lstStyle/>
          <a:p>
            <a:r>
              <a:rPr lang="en-US" sz="1200" b="1" dirty="0"/>
              <a:t>Matching</a:t>
            </a:r>
          </a:p>
        </p:txBody>
      </p:sp>
      <p:sp>
        <p:nvSpPr>
          <p:cNvPr id="6" name="TextBox 5"/>
          <p:cNvSpPr txBox="1"/>
          <p:nvPr/>
        </p:nvSpPr>
        <p:spPr>
          <a:xfrm>
            <a:off x="0" y="1524000"/>
            <a:ext cx="5029200" cy="338554"/>
          </a:xfrm>
          <a:prstGeom prst="rect">
            <a:avLst/>
          </a:prstGeom>
          <a:noFill/>
        </p:spPr>
        <p:txBody>
          <a:bodyPr wrap="square" rtlCol="0">
            <a:spAutoFit/>
          </a:bodyPr>
          <a:lstStyle/>
          <a:p>
            <a:r>
              <a:rPr lang="en-US" sz="1600" b="1" dirty="0"/>
              <a:t>For #1-#5 only use these letters: E-H-J-D-O  </a:t>
            </a:r>
          </a:p>
        </p:txBody>
      </p:sp>
    </p:spTree>
    <p:extLst>
      <p:ext uri="{BB962C8B-B14F-4D97-AF65-F5344CB8AC3E}">
        <p14:creationId xmlns:p14="http://schemas.microsoft.com/office/powerpoint/2010/main" val="25773969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pPr>
              <a:buFont typeface="+mj-lt"/>
              <a:buAutoNum type="arabicPeriod" startAt="14"/>
            </a:pPr>
            <a:r>
              <a:rPr lang="en-US" sz="1200" dirty="0"/>
              <a:t>_____ What was the spark that caused WWI?</a:t>
            </a:r>
          </a:p>
          <a:p>
            <a:pPr marL="868680" lvl="1" indent="0">
              <a:buNone/>
            </a:pPr>
            <a:r>
              <a:rPr lang="en-US" sz="1200" b="1" dirty="0"/>
              <a:t>A.     </a:t>
            </a:r>
            <a:r>
              <a:rPr lang="en-US" sz="1400" b="1" dirty="0"/>
              <a:t>Assassination of the Archduke     </a:t>
            </a:r>
            <a:r>
              <a:rPr lang="en-US" sz="1200" dirty="0"/>
              <a:t>B. Invasion of Russia      </a:t>
            </a:r>
            <a:r>
              <a:rPr lang="en-US" sz="1200" b="1" dirty="0"/>
              <a:t>C.</a:t>
            </a:r>
            <a:r>
              <a:rPr lang="en-US" sz="1200" dirty="0"/>
              <a:t> </a:t>
            </a:r>
            <a:r>
              <a:rPr lang="en-US" sz="1400" b="1" dirty="0"/>
              <a:t>U-Boat attacks    </a:t>
            </a:r>
            <a:r>
              <a:rPr lang="en-US" sz="1200" dirty="0"/>
              <a:t>D. Assassination of the Russian Czar</a:t>
            </a:r>
          </a:p>
          <a:p>
            <a:pPr>
              <a:buFont typeface="+mj-lt"/>
              <a:buAutoNum type="arabicPeriod" startAt="14"/>
            </a:pPr>
            <a:r>
              <a:rPr lang="en-US" sz="1200" dirty="0"/>
              <a:t>_____ Which one of these countries was not part of the Big Four member nations that met to discuss the Treaty of Versailles?</a:t>
            </a:r>
          </a:p>
          <a:p>
            <a:pPr marL="868680" lvl="1" indent="0">
              <a:buNone/>
            </a:pPr>
            <a:r>
              <a:rPr lang="en-US" sz="1200" dirty="0"/>
              <a:t>A.     Britain	</a:t>
            </a:r>
            <a:r>
              <a:rPr lang="en-US" sz="1200" b="1" dirty="0"/>
              <a:t>B. </a:t>
            </a:r>
            <a:r>
              <a:rPr lang="en-US" sz="1400" b="1" dirty="0"/>
              <a:t>France</a:t>
            </a:r>
            <a:r>
              <a:rPr lang="en-US" sz="1200" dirty="0"/>
              <a:t>	C. U.S. 	</a:t>
            </a:r>
            <a:r>
              <a:rPr lang="en-US" sz="1200" b="1" dirty="0"/>
              <a:t>D. </a:t>
            </a:r>
            <a:r>
              <a:rPr lang="en-US" sz="1400" b="1" dirty="0"/>
              <a:t>Russia</a:t>
            </a:r>
          </a:p>
          <a:p>
            <a:pPr>
              <a:buFont typeface="+mj-lt"/>
              <a:buAutoNum type="arabicPeriod" startAt="14"/>
            </a:pPr>
            <a:r>
              <a:rPr lang="en-US" sz="1200" dirty="0"/>
              <a:t>_____ Which country was the Archduke from?</a:t>
            </a:r>
          </a:p>
          <a:p>
            <a:pPr marL="868680" lvl="1" indent="0">
              <a:buNone/>
            </a:pPr>
            <a:r>
              <a:rPr lang="en-US" sz="1200" b="1" dirty="0"/>
              <a:t>A.    </a:t>
            </a:r>
            <a:r>
              <a:rPr lang="en-US" sz="1400" b="1" dirty="0"/>
              <a:t>Germany</a:t>
            </a:r>
            <a:r>
              <a:rPr lang="en-US" sz="1200" dirty="0"/>
              <a:t>	       B. Serbia        </a:t>
            </a:r>
            <a:r>
              <a:rPr lang="en-US" sz="1200" b="1" dirty="0"/>
              <a:t>C. </a:t>
            </a:r>
            <a:r>
              <a:rPr lang="en-US" sz="1400" b="1" dirty="0"/>
              <a:t>Austria/Hungary </a:t>
            </a:r>
            <a:r>
              <a:rPr lang="en-US" sz="1200" dirty="0"/>
              <a:t>	D. Russia</a:t>
            </a:r>
          </a:p>
          <a:p>
            <a:pPr>
              <a:buFont typeface="+mj-lt"/>
              <a:buAutoNum type="arabicPeriod" startAt="14"/>
            </a:pPr>
            <a:r>
              <a:rPr lang="en-US" sz="1200" dirty="0"/>
              <a:t>_____ What did the Germans do, which was one of the reasons the U.S. joined the war?</a:t>
            </a:r>
          </a:p>
          <a:p>
            <a:pPr marL="868680" lvl="1" indent="0">
              <a:buNone/>
            </a:pPr>
            <a:r>
              <a:rPr lang="en-US" sz="1200" b="1" dirty="0"/>
              <a:t>A.   </a:t>
            </a:r>
            <a:r>
              <a:rPr lang="en-US" sz="1400" b="1" dirty="0"/>
              <a:t>Sink cargo ships      </a:t>
            </a:r>
            <a:r>
              <a:rPr lang="en-US" sz="1200" dirty="0"/>
              <a:t>B. Blockading shipping ports     </a:t>
            </a:r>
            <a:r>
              <a:rPr lang="en-US" sz="1200" b="1" dirty="0"/>
              <a:t>C. </a:t>
            </a:r>
            <a:r>
              <a:rPr lang="en-US" sz="1400" b="1" dirty="0"/>
              <a:t>Declared war on France    </a:t>
            </a:r>
            <a:r>
              <a:rPr lang="en-US" sz="1200" dirty="0"/>
              <a:t>D. Declared war on Great Britain</a:t>
            </a:r>
          </a:p>
          <a:p>
            <a:pPr>
              <a:buFont typeface="+mj-lt"/>
              <a:buAutoNum type="arabicPeriod" startAt="14"/>
            </a:pPr>
            <a:r>
              <a:rPr lang="en-US" sz="1200" dirty="0"/>
              <a:t>_____ Which one of these was not a new weapon that was used for the first time in war?</a:t>
            </a:r>
          </a:p>
          <a:p>
            <a:pPr marL="868680" lvl="1" indent="0">
              <a:buNone/>
            </a:pPr>
            <a:r>
              <a:rPr lang="en-US" sz="1200" dirty="0"/>
              <a:t>A.   Planes	</a:t>
            </a:r>
            <a:r>
              <a:rPr lang="en-US" sz="1200" b="1" dirty="0"/>
              <a:t>B.</a:t>
            </a:r>
            <a:r>
              <a:rPr lang="en-US" sz="1200" dirty="0"/>
              <a:t> </a:t>
            </a:r>
            <a:r>
              <a:rPr lang="en-US" sz="1400" b="1" dirty="0"/>
              <a:t>Rifles</a:t>
            </a:r>
            <a:r>
              <a:rPr lang="en-US" sz="1200" dirty="0"/>
              <a:t>	C. Tanks	</a:t>
            </a:r>
            <a:r>
              <a:rPr lang="en-US" sz="1200" b="1" dirty="0"/>
              <a:t>D</a:t>
            </a:r>
            <a:r>
              <a:rPr lang="en-US" sz="1400" b="1" dirty="0"/>
              <a:t>. Poison gas</a:t>
            </a:r>
          </a:p>
          <a:p>
            <a:pPr>
              <a:buFont typeface="+mj-lt"/>
              <a:buAutoNum type="arabicPeriod" startAt="14"/>
            </a:pPr>
            <a:r>
              <a:rPr lang="en-US" sz="1200" dirty="0"/>
              <a:t>_____ What was the name of the peace plan that U.S. President Wilson planned for the end of the war?</a:t>
            </a:r>
          </a:p>
          <a:p>
            <a:pPr marL="868680" lvl="1" indent="0">
              <a:buNone/>
            </a:pPr>
            <a:r>
              <a:rPr lang="en-US" sz="1200" b="1" dirty="0"/>
              <a:t>A.    </a:t>
            </a:r>
            <a:r>
              <a:rPr lang="en-US" sz="1400" b="1" dirty="0"/>
              <a:t>Treaty of Versailles  </a:t>
            </a:r>
            <a:r>
              <a:rPr lang="en-US" sz="1200" dirty="0"/>
              <a:t>B.  Armistice     </a:t>
            </a:r>
            <a:r>
              <a:rPr lang="en-US" sz="1200" b="1" dirty="0"/>
              <a:t>C. </a:t>
            </a:r>
            <a:r>
              <a:rPr lang="en-US" sz="1400" b="1" dirty="0"/>
              <a:t>Fourteen Points   </a:t>
            </a:r>
            <a:r>
              <a:rPr lang="en-US" sz="1200" dirty="0"/>
              <a:t>D. Treaty of Paris</a:t>
            </a:r>
          </a:p>
          <a:p>
            <a:pPr>
              <a:buFont typeface="+mj-lt"/>
              <a:buAutoNum type="arabicPeriod" startAt="14"/>
            </a:pPr>
            <a:r>
              <a:rPr lang="en-US" sz="1200" dirty="0"/>
              <a:t>_____ What was the name of the famous U.S. general who was in command of U.S. forces in Europe during WWI?</a:t>
            </a:r>
          </a:p>
          <a:p>
            <a:pPr marL="868680" lvl="1" indent="0">
              <a:buNone/>
            </a:pPr>
            <a:r>
              <a:rPr lang="en-US" sz="1200" b="1" dirty="0"/>
              <a:t>A.</a:t>
            </a:r>
            <a:r>
              <a:rPr lang="en-US" sz="1200" dirty="0"/>
              <a:t>    </a:t>
            </a:r>
            <a:r>
              <a:rPr lang="en-US" sz="1400" b="1" dirty="0"/>
              <a:t>York</a:t>
            </a:r>
            <a:r>
              <a:rPr lang="en-US" sz="1200" dirty="0"/>
              <a:t>	B. </a:t>
            </a:r>
            <a:r>
              <a:rPr lang="en-US" sz="1200" dirty="0" err="1"/>
              <a:t>Richtofen</a:t>
            </a:r>
            <a:r>
              <a:rPr lang="en-US" sz="1200" dirty="0"/>
              <a:t>	C. Wilson	</a:t>
            </a:r>
            <a:r>
              <a:rPr lang="en-US" sz="1200" b="1" dirty="0"/>
              <a:t>D. </a:t>
            </a:r>
            <a:r>
              <a:rPr lang="en-US" sz="1400" b="1" dirty="0"/>
              <a:t>Pershing</a:t>
            </a:r>
          </a:p>
          <a:p>
            <a:pPr>
              <a:buFont typeface="+mj-lt"/>
              <a:buAutoNum type="arabicPeriod" startAt="14"/>
            </a:pPr>
            <a:r>
              <a:rPr lang="en-US" sz="1200" dirty="0"/>
              <a:t>_____ What was the name of the famous German flying ace of WWI?</a:t>
            </a:r>
          </a:p>
          <a:p>
            <a:pPr marL="868680" lvl="1" indent="0">
              <a:buNone/>
            </a:pPr>
            <a:r>
              <a:rPr lang="en-US" sz="1200" b="1" dirty="0"/>
              <a:t>A.</a:t>
            </a:r>
            <a:r>
              <a:rPr lang="en-US" sz="1200" dirty="0"/>
              <a:t>    </a:t>
            </a:r>
            <a:r>
              <a:rPr lang="en-US" sz="1400" b="1" dirty="0"/>
              <a:t>Red Baron       </a:t>
            </a:r>
            <a:r>
              <a:rPr lang="en-US" sz="1200" dirty="0"/>
              <a:t>B. Green Baron     C. Black Baron	</a:t>
            </a:r>
            <a:r>
              <a:rPr lang="en-US" sz="1200" b="1" dirty="0"/>
              <a:t>D. </a:t>
            </a:r>
            <a:r>
              <a:rPr lang="en-US" sz="1400" b="1" dirty="0"/>
              <a:t>German Baron</a:t>
            </a:r>
          </a:p>
          <a:p>
            <a:pPr>
              <a:buFont typeface="+mj-lt"/>
              <a:buAutoNum type="arabicPeriod" startAt="14"/>
            </a:pPr>
            <a:r>
              <a:rPr lang="en-US" sz="1200" dirty="0"/>
              <a:t>_____ In which country did most of the fighting occur on the Western Front?</a:t>
            </a:r>
          </a:p>
          <a:p>
            <a:pPr marL="868680" lvl="1" indent="0">
              <a:buNone/>
            </a:pPr>
            <a:r>
              <a:rPr lang="en-US" sz="1200" b="1" dirty="0"/>
              <a:t>A.   </a:t>
            </a:r>
            <a:r>
              <a:rPr lang="en-US" sz="1400" b="1" dirty="0"/>
              <a:t>Russia</a:t>
            </a:r>
            <a:r>
              <a:rPr lang="en-US" sz="1200" b="1" dirty="0"/>
              <a:t>	B. </a:t>
            </a:r>
            <a:r>
              <a:rPr lang="en-US" sz="1400" b="1" dirty="0"/>
              <a:t>France</a:t>
            </a:r>
            <a:r>
              <a:rPr lang="en-US" sz="1200" dirty="0"/>
              <a:t>	C. Austria	D. Great Britain</a:t>
            </a:r>
          </a:p>
          <a:p>
            <a:pPr>
              <a:buFont typeface="+mj-lt"/>
              <a:buAutoNum type="arabicPeriod" startAt="14"/>
            </a:pPr>
            <a:r>
              <a:rPr lang="en-US" sz="1200" dirty="0"/>
              <a:t>_____ What was signed on November 11</a:t>
            </a:r>
            <a:r>
              <a:rPr lang="en-US" sz="1200" baseline="30000" dirty="0"/>
              <a:t>th</a:t>
            </a:r>
            <a:r>
              <a:rPr lang="en-US" sz="1200" dirty="0"/>
              <a:t> 1918 that ended the fighting in WWI?</a:t>
            </a:r>
          </a:p>
          <a:p>
            <a:pPr marL="868680" lvl="1" indent="0">
              <a:buNone/>
            </a:pPr>
            <a:r>
              <a:rPr lang="en-US" sz="1200" b="1" dirty="0"/>
              <a:t>A. </a:t>
            </a:r>
            <a:r>
              <a:rPr lang="en-US" sz="1400" b="1" dirty="0"/>
              <a:t>Treaty of Versailles        </a:t>
            </a:r>
            <a:r>
              <a:rPr lang="en-US" sz="1200" dirty="0"/>
              <a:t>B. Treaty of Paris     </a:t>
            </a:r>
            <a:r>
              <a:rPr lang="en-US" sz="1200" b="1" dirty="0"/>
              <a:t>C.</a:t>
            </a:r>
            <a:r>
              <a:rPr lang="en-US" sz="1200" dirty="0"/>
              <a:t> </a:t>
            </a:r>
            <a:r>
              <a:rPr lang="en-US" sz="1400" b="1" dirty="0"/>
              <a:t>Armistice</a:t>
            </a:r>
            <a:r>
              <a:rPr lang="en-US" sz="1200" dirty="0"/>
              <a:t> 	D. Declaration of War</a:t>
            </a:r>
          </a:p>
          <a:p>
            <a:pPr>
              <a:buFont typeface="+mj-lt"/>
              <a:buAutoNum type="arabicPeriod" startAt="14"/>
            </a:pPr>
            <a:r>
              <a:rPr lang="en-US" sz="1200" dirty="0"/>
              <a:t>_____ Armistice Day was eventually changed to honor all veterans, what is this day currently called?</a:t>
            </a:r>
          </a:p>
          <a:p>
            <a:pPr marL="868680" lvl="1" indent="0">
              <a:buNone/>
            </a:pPr>
            <a:r>
              <a:rPr lang="en-US" sz="1200" dirty="0"/>
              <a:t>A.    Independence Day	B. Memorial Day           </a:t>
            </a:r>
            <a:r>
              <a:rPr lang="en-US" sz="1200" b="1" dirty="0"/>
              <a:t>C. </a:t>
            </a:r>
            <a:r>
              <a:rPr lang="en-US" sz="1400" b="1" dirty="0"/>
              <a:t>Flag Day</a:t>
            </a:r>
            <a:r>
              <a:rPr lang="en-US" sz="1200" dirty="0"/>
              <a:t>	</a:t>
            </a:r>
            <a:r>
              <a:rPr lang="en-US" sz="1200" b="1" dirty="0"/>
              <a:t>D. </a:t>
            </a:r>
            <a:r>
              <a:rPr lang="en-US" sz="1400" b="1" dirty="0"/>
              <a:t>Veteran’s Day</a:t>
            </a:r>
          </a:p>
          <a:p>
            <a:pPr>
              <a:buFont typeface="+mj-lt"/>
              <a:buAutoNum type="arabicPeriod" startAt="14"/>
            </a:pPr>
            <a:r>
              <a:rPr lang="en-US" sz="1200" dirty="0"/>
              <a:t>_____ The war-guilt clause of the Treaty of Versailles was very harsh by placing the blame of the entire war on which country?</a:t>
            </a:r>
          </a:p>
          <a:p>
            <a:pPr marL="868680" lvl="1" indent="0">
              <a:buNone/>
            </a:pPr>
            <a:r>
              <a:rPr lang="en-US" sz="1200" dirty="0"/>
              <a:t>          A. Ottoman Empire       </a:t>
            </a:r>
            <a:r>
              <a:rPr lang="en-US" sz="1400" b="1" dirty="0"/>
              <a:t>B. Germany           C. Austria     </a:t>
            </a:r>
            <a:r>
              <a:rPr lang="en-US" sz="1200" dirty="0"/>
              <a:t>D. Serbia</a:t>
            </a:r>
          </a:p>
          <a:p>
            <a:pPr marL="457200" lvl="1" indent="0">
              <a:buNone/>
            </a:pPr>
            <a:endParaRPr lang="en-US" sz="800" dirty="0"/>
          </a:p>
        </p:txBody>
      </p:sp>
    </p:spTree>
    <p:extLst>
      <p:ext uri="{BB962C8B-B14F-4D97-AF65-F5344CB8AC3E}">
        <p14:creationId xmlns:p14="http://schemas.microsoft.com/office/powerpoint/2010/main" val="4287598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1400" b="1" dirty="0"/>
              <a:t>Short answers:</a:t>
            </a:r>
          </a:p>
          <a:p>
            <a:pPr marL="0" indent="0">
              <a:buNone/>
            </a:pPr>
            <a:r>
              <a:rPr lang="en-US" sz="1200" dirty="0"/>
              <a:t>26. Briefly explain why the U.S. wanted to stay out of the war and why we eventually declared war: </a:t>
            </a:r>
          </a:p>
          <a:p>
            <a:pPr marL="0" indent="0">
              <a:buNone/>
            </a:pPr>
            <a:r>
              <a:rPr lang="en-US" sz="1000" dirty="0"/>
              <a:t>     Include the following: Neutrality-U-boats-Lusitania-public opinion-Wilson re-election-Zimmermann Note </a:t>
            </a:r>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1200" dirty="0"/>
              <a:t>27. Briefly explain trench warfare: </a:t>
            </a:r>
          </a:p>
          <a:p>
            <a:pPr marL="0" indent="0">
              <a:buNone/>
            </a:pPr>
            <a:r>
              <a:rPr lang="en-US" sz="1000" dirty="0"/>
              <a:t>Include the following: Western Front-trench foot, rats, dysentery, no-man’s land, stalemate  </a:t>
            </a:r>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1200" dirty="0"/>
              <a:t>28. Briefly explain how the Treaty of Versailles was unfair to Germany and what the future effect this had on Germany: </a:t>
            </a:r>
          </a:p>
          <a:p>
            <a:pPr marL="0" indent="0">
              <a:buNone/>
            </a:pPr>
            <a:r>
              <a:rPr lang="en-US" sz="1000" dirty="0"/>
              <a:t>Include the following: war/guilt clause, why Germany was forced to sign, German economy in the 1920’s </a:t>
            </a:r>
            <a:r>
              <a:rPr lang="en-US" sz="12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18301044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181600"/>
          </a:xfrm>
        </p:spPr>
        <p:txBody>
          <a:bodyPr>
            <a:normAutofit lnSpcReduction="10000"/>
          </a:bodyPr>
          <a:lstStyle/>
          <a:p>
            <a:pPr marL="514350" indent="-514350">
              <a:buFont typeface="+mj-lt"/>
              <a:buAutoNum type="arabicPeriod"/>
            </a:pPr>
            <a:r>
              <a:rPr lang="en-US" sz="1200" dirty="0">
                <a:solidFill>
                  <a:srgbClr val="00B050"/>
                </a:solidFill>
              </a:rPr>
              <a:t>H</a:t>
            </a:r>
          </a:p>
          <a:p>
            <a:pPr marL="514350" indent="-514350">
              <a:buFont typeface="+mj-lt"/>
              <a:buAutoNum type="arabicPeriod"/>
            </a:pPr>
            <a:r>
              <a:rPr lang="en-US" sz="1200" dirty="0">
                <a:solidFill>
                  <a:srgbClr val="00B050"/>
                </a:solidFill>
              </a:rPr>
              <a:t>O</a:t>
            </a:r>
          </a:p>
          <a:p>
            <a:pPr marL="514350" indent="-514350">
              <a:buFont typeface="+mj-lt"/>
              <a:buAutoNum type="arabicPeriod"/>
            </a:pPr>
            <a:r>
              <a:rPr lang="en-US" sz="1200" dirty="0">
                <a:solidFill>
                  <a:srgbClr val="00B050"/>
                </a:solidFill>
              </a:rPr>
              <a:t>J</a:t>
            </a:r>
          </a:p>
          <a:p>
            <a:pPr marL="514350" indent="-514350">
              <a:buFont typeface="+mj-lt"/>
              <a:buAutoNum type="arabicPeriod"/>
            </a:pPr>
            <a:r>
              <a:rPr lang="en-US" sz="1200" dirty="0">
                <a:solidFill>
                  <a:srgbClr val="00B050"/>
                </a:solidFill>
              </a:rPr>
              <a:t>E</a:t>
            </a:r>
          </a:p>
          <a:p>
            <a:pPr marL="514350" indent="-514350">
              <a:buFont typeface="+mj-lt"/>
              <a:buAutoNum type="arabicPeriod"/>
            </a:pPr>
            <a:r>
              <a:rPr lang="en-US" sz="1200" dirty="0">
                <a:solidFill>
                  <a:srgbClr val="00B050"/>
                </a:solidFill>
              </a:rPr>
              <a:t>D</a:t>
            </a:r>
          </a:p>
          <a:p>
            <a:pPr marL="514350" indent="-514350">
              <a:buFont typeface="+mj-lt"/>
              <a:buAutoNum type="arabicPeriod"/>
            </a:pPr>
            <a:r>
              <a:rPr lang="en-US" sz="1200" dirty="0">
                <a:solidFill>
                  <a:srgbClr val="00B050"/>
                </a:solidFill>
              </a:rPr>
              <a:t>B</a:t>
            </a:r>
          </a:p>
          <a:p>
            <a:pPr marL="514350" indent="-514350">
              <a:buFont typeface="+mj-lt"/>
              <a:buAutoNum type="arabicPeriod"/>
            </a:pPr>
            <a:r>
              <a:rPr lang="en-US" sz="1200" dirty="0">
                <a:solidFill>
                  <a:srgbClr val="00B050"/>
                </a:solidFill>
              </a:rPr>
              <a:t>L</a:t>
            </a:r>
          </a:p>
          <a:p>
            <a:pPr marL="514350" indent="-514350">
              <a:buFont typeface="+mj-lt"/>
              <a:buAutoNum type="arabicPeriod"/>
            </a:pPr>
            <a:r>
              <a:rPr lang="en-US" sz="1200" dirty="0">
                <a:solidFill>
                  <a:srgbClr val="00B050"/>
                </a:solidFill>
              </a:rPr>
              <a:t>F</a:t>
            </a:r>
          </a:p>
          <a:p>
            <a:pPr marL="514350" indent="-514350">
              <a:buFont typeface="+mj-lt"/>
              <a:buAutoNum type="arabicPeriod"/>
            </a:pPr>
            <a:r>
              <a:rPr lang="en-US" sz="1200" dirty="0">
                <a:solidFill>
                  <a:srgbClr val="00B050"/>
                </a:solidFill>
              </a:rPr>
              <a:t>S</a:t>
            </a:r>
          </a:p>
          <a:p>
            <a:pPr marL="514350" indent="-514350">
              <a:buFont typeface="+mj-lt"/>
              <a:buAutoNum type="arabicPeriod"/>
            </a:pPr>
            <a:r>
              <a:rPr lang="en-US" sz="1200" dirty="0">
                <a:solidFill>
                  <a:srgbClr val="00B050"/>
                </a:solidFill>
              </a:rPr>
              <a:t>P</a:t>
            </a:r>
          </a:p>
          <a:p>
            <a:pPr marL="514350" indent="-514350">
              <a:buFont typeface="+mj-lt"/>
              <a:buAutoNum type="arabicPeriod"/>
            </a:pPr>
            <a:r>
              <a:rPr lang="en-US" sz="1200" dirty="0">
                <a:solidFill>
                  <a:srgbClr val="00B050"/>
                </a:solidFill>
              </a:rPr>
              <a:t>B</a:t>
            </a:r>
          </a:p>
          <a:p>
            <a:pPr marL="514350" indent="-514350">
              <a:buFont typeface="+mj-lt"/>
              <a:buAutoNum type="arabicPeriod"/>
            </a:pPr>
            <a:r>
              <a:rPr lang="en-US" sz="1200" dirty="0">
                <a:solidFill>
                  <a:srgbClr val="00B050"/>
                </a:solidFill>
              </a:rPr>
              <a:t>D</a:t>
            </a:r>
          </a:p>
          <a:p>
            <a:pPr marL="514350" indent="-514350">
              <a:buFont typeface="+mj-lt"/>
              <a:buAutoNum type="arabicPeriod"/>
            </a:pPr>
            <a:r>
              <a:rPr lang="en-US" sz="1200" dirty="0">
                <a:solidFill>
                  <a:srgbClr val="00B050"/>
                </a:solidFill>
              </a:rPr>
              <a:t>C</a:t>
            </a:r>
          </a:p>
          <a:p>
            <a:pPr marL="514350" indent="-514350">
              <a:buFont typeface="+mj-lt"/>
              <a:buAutoNum type="arabicPeriod"/>
            </a:pPr>
            <a:r>
              <a:rPr lang="en-US" sz="1200" dirty="0">
                <a:solidFill>
                  <a:srgbClr val="00B050"/>
                </a:solidFill>
              </a:rPr>
              <a:t>A</a:t>
            </a:r>
          </a:p>
          <a:p>
            <a:pPr marL="514350" indent="-514350">
              <a:buFont typeface="+mj-lt"/>
              <a:buAutoNum type="arabicPeriod"/>
            </a:pPr>
            <a:r>
              <a:rPr lang="en-US" sz="1200" dirty="0">
                <a:solidFill>
                  <a:srgbClr val="00B050"/>
                </a:solidFill>
              </a:rPr>
              <a:t>D</a:t>
            </a:r>
          </a:p>
          <a:p>
            <a:pPr marL="514350" indent="-514350">
              <a:buFont typeface="+mj-lt"/>
              <a:buAutoNum type="arabicPeriod"/>
            </a:pPr>
            <a:r>
              <a:rPr lang="en-US" sz="1200" dirty="0">
                <a:solidFill>
                  <a:srgbClr val="00B050"/>
                </a:solidFill>
              </a:rPr>
              <a:t>C</a:t>
            </a:r>
          </a:p>
          <a:p>
            <a:pPr marL="514350" indent="-514350">
              <a:buFont typeface="+mj-lt"/>
              <a:buAutoNum type="arabicPeriod"/>
            </a:pPr>
            <a:r>
              <a:rPr lang="en-US" sz="1200" dirty="0">
                <a:solidFill>
                  <a:srgbClr val="00B050"/>
                </a:solidFill>
              </a:rPr>
              <a:t>A</a:t>
            </a:r>
          </a:p>
          <a:p>
            <a:pPr marL="514350" indent="-514350">
              <a:buFont typeface="+mj-lt"/>
              <a:buAutoNum type="arabicPeriod"/>
            </a:pPr>
            <a:r>
              <a:rPr lang="en-US" sz="1200" dirty="0">
                <a:solidFill>
                  <a:srgbClr val="00B050"/>
                </a:solidFill>
              </a:rPr>
              <a:t>B</a:t>
            </a:r>
          </a:p>
          <a:p>
            <a:pPr marL="514350" indent="-514350">
              <a:buFont typeface="+mj-lt"/>
              <a:buAutoNum type="arabicPeriod"/>
            </a:pPr>
            <a:r>
              <a:rPr lang="en-US" sz="1200" dirty="0">
                <a:solidFill>
                  <a:srgbClr val="00B050"/>
                </a:solidFill>
              </a:rPr>
              <a:t>C</a:t>
            </a:r>
          </a:p>
          <a:p>
            <a:pPr marL="514350" indent="-514350">
              <a:buFont typeface="+mj-lt"/>
              <a:buAutoNum type="arabicPeriod"/>
            </a:pPr>
            <a:r>
              <a:rPr lang="en-US" sz="1200" dirty="0">
                <a:solidFill>
                  <a:srgbClr val="00B050"/>
                </a:solidFill>
              </a:rPr>
              <a:t>D</a:t>
            </a:r>
          </a:p>
          <a:p>
            <a:pPr marL="514350" indent="-514350">
              <a:buFont typeface="+mj-lt"/>
              <a:buAutoNum type="arabicPeriod"/>
            </a:pPr>
            <a:r>
              <a:rPr lang="en-US" sz="1200" dirty="0">
                <a:solidFill>
                  <a:srgbClr val="00B050"/>
                </a:solidFill>
              </a:rPr>
              <a:t>A</a:t>
            </a:r>
          </a:p>
          <a:p>
            <a:pPr marL="514350" indent="-514350">
              <a:buFont typeface="+mj-lt"/>
              <a:buAutoNum type="arabicPeriod"/>
            </a:pPr>
            <a:r>
              <a:rPr lang="en-US" sz="1200" dirty="0">
                <a:solidFill>
                  <a:srgbClr val="00B050"/>
                </a:solidFill>
              </a:rPr>
              <a:t>B</a:t>
            </a:r>
          </a:p>
          <a:p>
            <a:pPr marL="514350" indent="-514350">
              <a:buFont typeface="+mj-lt"/>
              <a:buAutoNum type="arabicPeriod"/>
            </a:pPr>
            <a:r>
              <a:rPr lang="en-US" sz="1200" dirty="0">
                <a:solidFill>
                  <a:srgbClr val="00B050"/>
                </a:solidFill>
              </a:rPr>
              <a:t>C</a:t>
            </a:r>
          </a:p>
          <a:p>
            <a:pPr marL="514350" indent="-514350">
              <a:buFont typeface="+mj-lt"/>
              <a:buAutoNum type="arabicPeriod"/>
            </a:pPr>
            <a:r>
              <a:rPr lang="en-US" sz="1200" dirty="0">
                <a:solidFill>
                  <a:srgbClr val="00B050"/>
                </a:solidFill>
              </a:rPr>
              <a:t>D</a:t>
            </a:r>
          </a:p>
          <a:p>
            <a:pPr marL="514350" indent="-514350">
              <a:buFont typeface="+mj-lt"/>
              <a:buAutoNum type="arabicPeriod"/>
            </a:pPr>
            <a:r>
              <a:rPr lang="en-US" sz="1200" dirty="0">
                <a:solidFill>
                  <a:srgbClr val="00B050"/>
                </a:solidFill>
              </a:rPr>
              <a:t>B</a:t>
            </a:r>
          </a:p>
          <a:p>
            <a:pPr marL="514350" indent="-514350">
              <a:buFont typeface="+mj-lt"/>
              <a:buAutoNum type="arabicPeriod"/>
            </a:pPr>
            <a:endParaRPr lang="en-US" sz="1200" dirty="0"/>
          </a:p>
        </p:txBody>
      </p:sp>
    </p:spTree>
    <p:extLst>
      <p:ext uri="{BB962C8B-B14F-4D97-AF65-F5344CB8AC3E}">
        <p14:creationId xmlns:p14="http://schemas.microsoft.com/office/powerpoint/2010/main" val="10298107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a:normAutofit/>
          </a:bodyPr>
          <a:lstStyle/>
          <a:p>
            <a:r>
              <a:rPr lang="en-US" sz="1200" dirty="0"/>
              <a:t>U.S. II – World War I Test Review</a:t>
            </a:r>
            <a:br>
              <a:rPr lang="en-US" sz="1200" dirty="0"/>
            </a:br>
            <a:r>
              <a:rPr lang="en-US" sz="1200" dirty="0"/>
              <a:t>Name: __________________________________________________________ Date: ______________________ Period: _______</a:t>
            </a:r>
          </a:p>
        </p:txBody>
      </p:sp>
      <p:sp>
        <p:nvSpPr>
          <p:cNvPr id="3" name="Content Placeholder 2"/>
          <p:cNvSpPr>
            <a:spLocks noGrp="1"/>
          </p:cNvSpPr>
          <p:nvPr>
            <p:ph idx="1"/>
          </p:nvPr>
        </p:nvSpPr>
        <p:spPr>
          <a:xfrm>
            <a:off x="0" y="457200"/>
            <a:ext cx="9144000" cy="6400800"/>
          </a:xfrm>
        </p:spPr>
        <p:txBody>
          <a:bodyPr>
            <a:normAutofit/>
          </a:bodyPr>
          <a:lstStyle/>
          <a:p>
            <a:pPr marL="514350" indent="-514350">
              <a:buFont typeface="+mj-lt"/>
              <a:buAutoNum type="arabicPeriod"/>
            </a:pPr>
            <a:r>
              <a:rPr lang="en-US" sz="1200" dirty="0"/>
              <a:t>Where did most of the fighting take place during World War I? ____________________________________________________________</a:t>
            </a:r>
          </a:p>
          <a:p>
            <a:pPr marL="514350" indent="-514350">
              <a:buFont typeface="+mj-lt"/>
              <a:buAutoNum type="arabicPeriod"/>
            </a:pPr>
            <a:r>
              <a:rPr lang="en-US" sz="1200" dirty="0"/>
              <a:t>List 4 results of the Unification of the German States- ___________________________________________________________________ ______________________________________________________________________________________________________________</a:t>
            </a:r>
          </a:p>
          <a:p>
            <a:pPr marL="514350" indent="-514350">
              <a:buFont typeface="+mj-lt"/>
              <a:buAutoNum type="arabicPeriod"/>
            </a:pPr>
            <a:r>
              <a:rPr lang="en-US" sz="1200" dirty="0"/>
              <a:t>Why was France angry at Germany following the Franco-Prussian War? _____________________________________________________ ______________________________________________________________________________________________________________</a:t>
            </a:r>
          </a:p>
          <a:p>
            <a:pPr marL="514350" indent="-514350">
              <a:buFont typeface="+mj-lt"/>
              <a:buAutoNum type="arabicPeriod"/>
            </a:pPr>
            <a:r>
              <a:rPr lang="en-US" sz="1200" dirty="0"/>
              <a:t>List the 4 major causes of World War I - ______________________________________________________________________________ ______________________________________________________________________________________________________________</a:t>
            </a:r>
          </a:p>
          <a:p>
            <a:pPr marL="514350" indent="-514350">
              <a:buFont typeface="+mj-lt"/>
              <a:buAutoNum type="arabicPeriod"/>
            </a:pPr>
            <a:r>
              <a:rPr lang="en-US" sz="1200" dirty="0"/>
              <a:t>What is nationalism? - ____________________________________________________________________________________________</a:t>
            </a:r>
          </a:p>
          <a:p>
            <a:pPr marL="514350" indent="-514350">
              <a:buFont typeface="+mj-lt"/>
              <a:buAutoNum type="arabicPeriod"/>
            </a:pPr>
            <a:r>
              <a:rPr lang="en-US" sz="1200" dirty="0"/>
              <a:t>What is an alliance? - ____________________________________________________________________________________________</a:t>
            </a:r>
          </a:p>
          <a:p>
            <a:pPr marL="514350" indent="-514350">
              <a:buFont typeface="+mj-lt"/>
              <a:buAutoNum type="arabicPeriod"/>
            </a:pPr>
            <a:r>
              <a:rPr lang="en-US" sz="1200" dirty="0"/>
              <a:t>List 3 countries in the Triple Entente - ________________________________________________________________________________</a:t>
            </a:r>
          </a:p>
          <a:p>
            <a:pPr marL="514350" indent="-514350">
              <a:buFont typeface="+mj-lt"/>
              <a:buAutoNum type="arabicPeriod"/>
            </a:pPr>
            <a:r>
              <a:rPr lang="en-US" sz="1200" dirty="0"/>
              <a:t>List 3 countries in the Triple Alliance - ________________________________________________________________________________</a:t>
            </a:r>
          </a:p>
          <a:p>
            <a:pPr marL="514350" indent="-514350">
              <a:buFont typeface="+mj-lt"/>
              <a:buAutoNum type="arabicPeriod"/>
            </a:pPr>
            <a:r>
              <a:rPr lang="en-US" sz="1200" dirty="0"/>
              <a:t>What assassination was the spark that started World War I?- _____________________________________________________________</a:t>
            </a:r>
          </a:p>
          <a:p>
            <a:pPr marL="514350" indent="-514350">
              <a:buFont typeface="+mj-lt"/>
              <a:buAutoNum type="arabicPeriod"/>
            </a:pPr>
            <a:r>
              <a:rPr lang="en-US" sz="1200" dirty="0"/>
              <a:t>Why did Austria/Hungary defeat Serbia and take over Bosnia?- ___________________________________________________________ ______________________________________________________________________________________________________________</a:t>
            </a:r>
          </a:p>
          <a:p>
            <a:pPr marL="514350" indent="-514350">
              <a:buFont typeface="+mj-lt"/>
              <a:buAutoNum type="arabicPeriod"/>
            </a:pPr>
            <a:r>
              <a:rPr lang="en-US" sz="1200" dirty="0"/>
              <a:t>Who was </a:t>
            </a:r>
            <a:r>
              <a:rPr lang="en-US" sz="1200" dirty="0" err="1"/>
              <a:t>Gavrillo</a:t>
            </a:r>
            <a:r>
              <a:rPr lang="en-US" sz="1200" dirty="0"/>
              <a:t> </a:t>
            </a:r>
            <a:r>
              <a:rPr lang="en-US" sz="1200" dirty="0" err="1"/>
              <a:t>Princip</a:t>
            </a:r>
            <a:r>
              <a:rPr lang="en-US" sz="1200" dirty="0"/>
              <a:t>?- ________________________________________________________________________________________</a:t>
            </a:r>
          </a:p>
          <a:p>
            <a:pPr marL="514350" indent="-514350">
              <a:buFont typeface="+mj-lt"/>
              <a:buAutoNum type="arabicPeriod"/>
            </a:pPr>
            <a:r>
              <a:rPr lang="en-US" sz="1200" dirty="0"/>
              <a:t>What was the Black Hand? ________________________________________________________________________________________</a:t>
            </a:r>
          </a:p>
          <a:p>
            <a:pPr marL="514350" indent="-514350">
              <a:buFont typeface="+mj-lt"/>
              <a:buAutoNum type="arabicPeriod"/>
            </a:pPr>
            <a:r>
              <a:rPr lang="en-US" sz="1200" dirty="0"/>
              <a:t>List 3 demands Austria-Hungary made for Serbia as a result of the assassination? _____________________________________________ ______________________________________________________________________________________________________________</a:t>
            </a:r>
          </a:p>
          <a:p>
            <a:pPr marL="514350" indent="-514350">
              <a:buFont typeface="+mj-lt"/>
              <a:buAutoNum type="arabicPeriod"/>
            </a:pPr>
            <a:r>
              <a:rPr lang="en-US" sz="1200" dirty="0"/>
              <a:t>What is the domino effect? ________________________________________________________________________________________</a:t>
            </a:r>
          </a:p>
          <a:p>
            <a:pPr marL="514350" indent="-514350">
              <a:buFont typeface="+mj-lt"/>
              <a:buAutoNum type="arabicPeriod"/>
            </a:pPr>
            <a:r>
              <a:rPr lang="en-US" sz="1200" dirty="0"/>
              <a:t>What is mobilization? ____________________________________________________________________________________________</a:t>
            </a:r>
          </a:p>
          <a:p>
            <a:pPr marL="514350" indent="-514350">
              <a:buFont typeface="+mj-lt"/>
              <a:buAutoNum type="arabicPeriod"/>
            </a:pPr>
            <a:r>
              <a:rPr lang="en-US" sz="1200" dirty="0"/>
              <a:t>What was a frontline? ____________________________________________________________________________________________</a:t>
            </a:r>
          </a:p>
          <a:p>
            <a:pPr marL="514350" indent="-514350">
              <a:buFont typeface="+mj-lt"/>
              <a:buAutoNum type="arabicPeriod"/>
            </a:pPr>
            <a:r>
              <a:rPr lang="en-US" sz="1200" dirty="0"/>
              <a:t>Where was the Eastern Front? _____________________________________________________________________________________</a:t>
            </a:r>
          </a:p>
          <a:p>
            <a:pPr marL="514350" indent="-514350">
              <a:buFont typeface="+mj-lt"/>
              <a:buAutoNum type="arabicPeriod"/>
            </a:pPr>
            <a:r>
              <a:rPr lang="en-US" sz="1200" dirty="0"/>
              <a:t>Where was the Western Front? _____________________________________________________________________________________</a:t>
            </a:r>
          </a:p>
          <a:p>
            <a:pPr marL="514350" indent="-514350">
              <a:buFont typeface="+mj-lt"/>
              <a:buAutoNum type="arabicPeriod"/>
            </a:pPr>
            <a:r>
              <a:rPr lang="en-US" sz="1200" dirty="0"/>
              <a:t> What was trench warfare? ________________________________________________________________________________________</a:t>
            </a:r>
          </a:p>
          <a:p>
            <a:pPr marL="514350" indent="-514350">
              <a:buFont typeface="+mj-lt"/>
              <a:buAutoNum type="arabicPeriod"/>
            </a:pPr>
            <a:r>
              <a:rPr lang="en-US" sz="1200" dirty="0"/>
              <a:t>What was a problem with the trenches? _____________________________________________________________________________</a:t>
            </a:r>
          </a:p>
          <a:p>
            <a:pPr marL="514350" indent="-514350">
              <a:buFont typeface="+mj-lt"/>
              <a:buAutoNum type="arabicPeriod"/>
            </a:pPr>
            <a:r>
              <a:rPr lang="en-US" sz="1200" dirty="0"/>
              <a:t>What was a stalemate? ___________________________________________________________________________________________</a:t>
            </a:r>
          </a:p>
          <a:p>
            <a:pPr marL="514350" indent="-514350">
              <a:buFont typeface="+mj-lt"/>
              <a:buAutoNum type="arabicPeriod"/>
            </a:pPr>
            <a:r>
              <a:rPr lang="en-US" sz="1200" dirty="0"/>
              <a:t>Where did most of the trench warfare take place? ______________________________________________________________________</a:t>
            </a:r>
          </a:p>
          <a:p>
            <a:pPr marL="514350" indent="-514350">
              <a:buFont typeface="+mj-lt"/>
              <a:buAutoNum type="arabicPeriod"/>
            </a:pPr>
            <a:r>
              <a:rPr lang="en-US" sz="1200" dirty="0"/>
              <a:t>List 5 hazards of trench warfare- ____________________________________________________________________________________</a:t>
            </a:r>
          </a:p>
          <a:p>
            <a:pPr marL="514350" indent="-514350">
              <a:buFont typeface="+mj-lt"/>
              <a:buAutoNum type="arabicPeriod"/>
            </a:pPr>
            <a:r>
              <a:rPr lang="en-US" sz="1200" dirty="0"/>
              <a:t>What was “No Man’s Land”? _______________________________________________________________________________________</a:t>
            </a:r>
          </a:p>
          <a:p>
            <a:pPr marL="514350" indent="-514350">
              <a:buFont typeface="+mj-lt"/>
              <a:buAutoNum type="arabicPeriod"/>
            </a:pPr>
            <a:endParaRPr lang="en-US" sz="1200" dirty="0"/>
          </a:p>
          <a:p>
            <a:pPr marL="514350" indent="-514350">
              <a:buFont typeface="+mj-lt"/>
              <a:buAutoNum type="arabicPeriod"/>
            </a:pPr>
            <a:endParaRPr lang="en-US" sz="1200" dirty="0"/>
          </a:p>
        </p:txBody>
      </p:sp>
    </p:spTree>
    <p:extLst>
      <p:ext uri="{BB962C8B-B14F-4D97-AF65-F5344CB8AC3E}">
        <p14:creationId xmlns:p14="http://schemas.microsoft.com/office/powerpoint/2010/main" val="8616278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Font typeface="+mj-lt"/>
              <a:buAutoNum type="arabicPeriod" startAt="25"/>
            </a:pPr>
            <a:r>
              <a:rPr lang="en-US" sz="1200" dirty="0"/>
              <a:t>Why was World War I called “the first modern war”? 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List 8 new weapons/technologies that were first used in World War I- 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What was the British Blockade? _______________________________________________________________________________________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List 8 major battles during World War I- ________________________________________________________________________________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What was Flanders Fields? ___________________________________________________________________________________________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What type of flower is tied with Flanders Fields? _________________________________________________________________________</a:t>
            </a:r>
          </a:p>
          <a:p>
            <a:pPr>
              <a:buFont typeface="+mj-lt"/>
              <a:buAutoNum type="arabicPeriod" startAt="25"/>
            </a:pPr>
            <a:r>
              <a:rPr lang="en-US" sz="1200" dirty="0"/>
              <a:t>What was the Sussex Pledge? ________________________________________________________________________________________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What was neutrality? _______________________________________________________________________________________________</a:t>
            </a:r>
          </a:p>
          <a:p>
            <a:pPr>
              <a:buFont typeface="+mj-lt"/>
              <a:buAutoNum type="arabicPeriod" startAt="25"/>
            </a:pPr>
            <a:r>
              <a:rPr lang="en-US" sz="1200" dirty="0"/>
              <a:t>What was the Zimmerman note? _____________________________________________________________________________________ _________________________________________________________________________________________________________________ </a:t>
            </a:r>
          </a:p>
          <a:p>
            <a:pPr>
              <a:buFont typeface="+mj-lt"/>
              <a:buAutoNum type="arabicPeriod" startAt="25"/>
            </a:pPr>
            <a:r>
              <a:rPr lang="en-US" sz="1200" dirty="0"/>
              <a:t>What was the Selective Service Act? ___________________________________________________________________________________</a:t>
            </a:r>
          </a:p>
          <a:p>
            <a:pPr>
              <a:buFont typeface="+mj-lt"/>
              <a:buAutoNum type="arabicPeriod" startAt="25"/>
            </a:pPr>
            <a:r>
              <a:rPr lang="en-US" sz="1200" dirty="0"/>
              <a:t> What was the Doughboy? ___________________________________________________________________________________________</a:t>
            </a:r>
          </a:p>
          <a:p>
            <a:pPr>
              <a:buFont typeface="+mj-lt"/>
              <a:buAutoNum type="arabicPeriod" startAt="25"/>
            </a:pPr>
            <a:r>
              <a:rPr lang="en-US" sz="1200" dirty="0"/>
              <a:t>What was the war-guilt clause? _______________________________________________________________________________________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What was an armistice? _____________________________________________________________________________________________</a:t>
            </a:r>
          </a:p>
          <a:p>
            <a:pPr>
              <a:buFont typeface="+mj-lt"/>
              <a:buAutoNum type="arabicPeriod" startAt="25"/>
            </a:pPr>
            <a:r>
              <a:rPr lang="en-US" sz="1200" dirty="0"/>
              <a:t>List 4 key parts of Wilson’s Fourteen Points- _____________________________________________________________________________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What was the League of Nations? _____________________________________________________________________________________</a:t>
            </a:r>
          </a:p>
          <a:p>
            <a:pPr>
              <a:buFont typeface="+mj-lt"/>
              <a:buAutoNum type="arabicPeriod" startAt="25"/>
            </a:pPr>
            <a:r>
              <a:rPr lang="en-US" sz="1200" dirty="0"/>
              <a:t>Why didn’t the United States join the League of Nations? __________________________________________________________________ </a:t>
            </a:r>
          </a:p>
          <a:p>
            <a:pPr>
              <a:buFont typeface="+mj-lt"/>
              <a:buAutoNum type="arabicPeriod" startAt="25"/>
            </a:pPr>
            <a:r>
              <a:rPr lang="en-US" sz="1200" dirty="0"/>
              <a:t>What effect did the War-Guilt Clause have on Germany? ___________________________________________________________________ </a:t>
            </a:r>
          </a:p>
          <a:p>
            <a:pPr>
              <a:buFont typeface="+mj-lt"/>
              <a:buAutoNum type="arabicPeriod" startAt="25"/>
            </a:pPr>
            <a:r>
              <a:rPr lang="en-US" sz="1200" dirty="0"/>
              <a:t>What was the Christmas Truce? _______________________________________________________________________________________ _________________________________________________________________________________________________________________</a:t>
            </a:r>
          </a:p>
          <a:p>
            <a:pPr>
              <a:buFont typeface="+mj-lt"/>
              <a:buAutoNum type="arabicPeriod" startAt="25"/>
            </a:pPr>
            <a:r>
              <a:rPr lang="en-US" sz="1200" dirty="0"/>
              <a:t>What was the name of the World War I battlefield poem? __________________________________________________________________</a:t>
            </a:r>
          </a:p>
          <a:p>
            <a:pPr>
              <a:buFont typeface="+mj-lt"/>
              <a:buAutoNum type="arabicPeriod" startAt="25"/>
            </a:pPr>
            <a:r>
              <a:rPr lang="en-US" sz="1200" dirty="0"/>
              <a:t>When was Armistice Day? ___________________________________________________________________________________________</a:t>
            </a:r>
          </a:p>
          <a:p>
            <a:pPr>
              <a:buFont typeface="+mj-lt"/>
              <a:buAutoNum type="arabicPeriod" startAt="25"/>
            </a:pPr>
            <a:endParaRPr lang="en-US" sz="1200" dirty="0"/>
          </a:p>
          <a:p>
            <a:pPr>
              <a:buFont typeface="+mj-lt"/>
              <a:buAutoNum type="arabicPeriod" startAt="25"/>
            </a:pPr>
            <a:endParaRPr lang="en-US" sz="1200" dirty="0"/>
          </a:p>
          <a:p>
            <a:pPr>
              <a:buFont typeface="+mj-lt"/>
              <a:buAutoNum type="arabicPeriod" startAt="25"/>
            </a:pPr>
            <a:endParaRPr lang="en-US" sz="1200" dirty="0"/>
          </a:p>
          <a:p>
            <a:pPr>
              <a:buFont typeface="+mj-lt"/>
              <a:buAutoNum type="arabicPeriod" startAt="25"/>
            </a:pPr>
            <a:endParaRPr lang="en-US" sz="1200" dirty="0"/>
          </a:p>
          <a:p>
            <a:pPr>
              <a:buFont typeface="+mj-lt"/>
              <a:buAutoNum type="arabicPeriod" startAt="25"/>
            </a:pPr>
            <a:endParaRPr lang="en-US" sz="1200" dirty="0"/>
          </a:p>
          <a:p>
            <a:pPr>
              <a:buFont typeface="+mj-lt"/>
              <a:buAutoNum type="arabicPeriod" startAt="25"/>
            </a:pPr>
            <a:endParaRPr lang="en-US" sz="1200" dirty="0"/>
          </a:p>
        </p:txBody>
      </p:sp>
    </p:spTree>
    <p:extLst>
      <p:ext uri="{BB962C8B-B14F-4D97-AF65-F5344CB8AC3E}">
        <p14:creationId xmlns:p14="http://schemas.microsoft.com/office/powerpoint/2010/main" val="11703029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86700" cy="222422"/>
          </a:xfrm>
        </p:spPr>
        <p:txBody>
          <a:bodyPr>
            <a:normAutofit fontScale="90000"/>
          </a:bodyPr>
          <a:lstStyle/>
          <a:p>
            <a:r>
              <a:rPr lang="en-US" sz="1050" b="1" dirty="0">
                <a:latin typeface="+mn-lt"/>
              </a:rPr>
              <a:t>USII 1</a:t>
            </a:r>
            <a:r>
              <a:rPr lang="en-US" sz="1050" b="1" baseline="30000" dirty="0">
                <a:latin typeface="+mn-lt"/>
              </a:rPr>
              <a:t>st</a:t>
            </a:r>
            <a:r>
              <a:rPr lang="en-US" sz="1050" b="1" dirty="0">
                <a:latin typeface="+mn-lt"/>
              </a:rPr>
              <a:t> Quarter Exam Review		Name: ______________________________________     Date: ___/___/___</a:t>
            </a:r>
          </a:p>
        </p:txBody>
      </p:sp>
      <p:sp>
        <p:nvSpPr>
          <p:cNvPr id="3" name="Content Placeholder 2"/>
          <p:cNvSpPr>
            <a:spLocks noGrp="1"/>
          </p:cNvSpPr>
          <p:nvPr>
            <p:ph idx="1"/>
          </p:nvPr>
        </p:nvSpPr>
        <p:spPr>
          <a:xfrm>
            <a:off x="0" y="304800"/>
            <a:ext cx="9144000" cy="5695951"/>
          </a:xfrm>
        </p:spPr>
        <p:txBody>
          <a:bodyPr>
            <a:normAutofit/>
          </a:bodyPr>
          <a:lstStyle/>
          <a:p>
            <a:pPr marL="171450" indent="-171450">
              <a:lnSpc>
                <a:spcPct val="150000"/>
              </a:lnSpc>
              <a:spcBef>
                <a:spcPts val="0"/>
              </a:spcBef>
              <a:buFont typeface="+mj-lt"/>
              <a:buAutoNum type="arabicPeriod"/>
            </a:pPr>
            <a:r>
              <a:rPr lang="en-US" sz="1200" dirty="0">
                <a:solidFill>
                  <a:srgbClr val="0070C0"/>
                </a:solidFill>
              </a:rPr>
              <a:t>List the characteristics of the Gilded Age -</a:t>
            </a:r>
          </a:p>
          <a:p>
            <a:pPr marL="171450" indent="-171450">
              <a:lnSpc>
                <a:spcPct val="150000"/>
              </a:lnSpc>
              <a:spcBef>
                <a:spcPts val="0"/>
              </a:spcBef>
              <a:buFont typeface="+mj-lt"/>
              <a:buAutoNum type="arabicPeriod"/>
            </a:pPr>
            <a:r>
              <a:rPr lang="en-US" sz="1200" dirty="0">
                <a:solidFill>
                  <a:srgbClr val="0070C0"/>
                </a:solidFill>
              </a:rPr>
              <a:t>List the 4 wealthiest men of the Gilded Age and the business they were involved in:</a:t>
            </a:r>
          </a:p>
          <a:p>
            <a:pPr marL="171450" indent="-171450">
              <a:buFont typeface="+mj-lt"/>
              <a:buAutoNum type="arabicPeriod"/>
            </a:pPr>
            <a:r>
              <a:rPr lang="en-US" sz="1200" dirty="0">
                <a:solidFill>
                  <a:srgbClr val="0070C0"/>
                </a:solidFill>
              </a:rPr>
              <a:t>Political Machine -</a:t>
            </a:r>
          </a:p>
          <a:p>
            <a:pPr marL="171450" indent="-171450">
              <a:lnSpc>
                <a:spcPct val="150000"/>
              </a:lnSpc>
              <a:spcBef>
                <a:spcPts val="0"/>
              </a:spcBef>
              <a:buFont typeface="+mj-lt"/>
              <a:buAutoNum type="arabicPeriod"/>
            </a:pPr>
            <a:r>
              <a:rPr lang="en-US" sz="1200" dirty="0">
                <a:solidFill>
                  <a:srgbClr val="0070C0"/>
                </a:solidFill>
              </a:rPr>
              <a:t>Boss Tweed -</a:t>
            </a:r>
          </a:p>
          <a:p>
            <a:pPr marL="171450" indent="-171450">
              <a:lnSpc>
                <a:spcPct val="150000"/>
              </a:lnSpc>
              <a:spcBef>
                <a:spcPts val="0"/>
              </a:spcBef>
              <a:buFont typeface="+mj-lt"/>
              <a:buAutoNum type="arabicPeriod"/>
            </a:pPr>
            <a:r>
              <a:rPr lang="en-US" sz="1200" dirty="0">
                <a:solidFill>
                  <a:srgbClr val="0070C0"/>
                </a:solidFill>
              </a:rPr>
              <a:t>Define Push factors and list 3:</a:t>
            </a:r>
          </a:p>
          <a:p>
            <a:pPr marL="171450" indent="-171450">
              <a:lnSpc>
                <a:spcPct val="150000"/>
              </a:lnSpc>
              <a:spcBef>
                <a:spcPts val="0"/>
              </a:spcBef>
              <a:buFont typeface="+mj-lt"/>
              <a:buAutoNum type="arabicPeriod"/>
            </a:pPr>
            <a:r>
              <a:rPr lang="en-US" sz="1200" dirty="0">
                <a:solidFill>
                  <a:srgbClr val="0070C0"/>
                </a:solidFill>
              </a:rPr>
              <a:t>Define Pull factors and list 3:</a:t>
            </a:r>
          </a:p>
          <a:p>
            <a:pPr marL="171450" indent="-171450">
              <a:buFont typeface="+mj-lt"/>
              <a:buAutoNum type="arabicPeriod"/>
            </a:pPr>
            <a:r>
              <a:rPr lang="en-US" sz="1200" dirty="0">
                <a:solidFill>
                  <a:srgbClr val="0070C0"/>
                </a:solidFill>
              </a:rPr>
              <a:t>Ellis Island -</a:t>
            </a:r>
          </a:p>
          <a:p>
            <a:pPr marL="171450" indent="-171450">
              <a:buFont typeface="+mj-lt"/>
              <a:buAutoNum type="arabicPeriod"/>
            </a:pPr>
            <a:r>
              <a:rPr lang="en-US" sz="1200" dirty="0">
                <a:solidFill>
                  <a:srgbClr val="0070C0"/>
                </a:solidFill>
              </a:rPr>
              <a:t>When &amp; where did most of the Second Wave “New” immigrants come from? </a:t>
            </a:r>
          </a:p>
          <a:p>
            <a:pPr marL="171450" indent="-171450">
              <a:buFont typeface="+mj-lt"/>
              <a:buAutoNum type="arabicPeriod"/>
            </a:pPr>
            <a:r>
              <a:rPr lang="en-US" sz="1200" dirty="0">
                <a:solidFill>
                  <a:srgbClr val="0070C0"/>
                </a:solidFill>
              </a:rPr>
              <a:t>Why did France present the US with the Statue of Liberty? </a:t>
            </a:r>
          </a:p>
          <a:p>
            <a:pPr marL="171450" indent="-171450">
              <a:buFont typeface="+mj-lt"/>
              <a:buAutoNum type="arabicPeriod"/>
            </a:pPr>
            <a:r>
              <a:rPr lang="en-US" sz="1200" dirty="0">
                <a:solidFill>
                  <a:srgbClr val="0070C0"/>
                </a:solidFill>
              </a:rPr>
              <a:t>What was the steerage section of a ship? </a:t>
            </a:r>
          </a:p>
          <a:p>
            <a:pPr marL="171450" indent="-171450">
              <a:buFont typeface="+mj-lt"/>
              <a:buAutoNum type="arabicPeriod"/>
            </a:pPr>
            <a:r>
              <a:rPr lang="en-US" sz="1200" dirty="0">
                <a:solidFill>
                  <a:srgbClr val="0070C0"/>
                </a:solidFill>
              </a:rPr>
              <a:t>Tenement -</a:t>
            </a:r>
          </a:p>
          <a:p>
            <a:pPr marL="171450" indent="-171450">
              <a:buFont typeface="+mj-lt"/>
              <a:buAutoNum type="arabicPeriod"/>
            </a:pPr>
            <a:r>
              <a:rPr lang="en-US" sz="1200" dirty="0">
                <a:solidFill>
                  <a:srgbClr val="0070C0"/>
                </a:solidFill>
              </a:rPr>
              <a:t>Ethnic Neighborhoods -</a:t>
            </a:r>
          </a:p>
          <a:p>
            <a:pPr marL="171450" indent="-171450">
              <a:buFont typeface="+mj-lt"/>
              <a:buAutoNum type="arabicPeriod"/>
            </a:pPr>
            <a:r>
              <a:rPr lang="en-US" sz="1200" dirty="0">
                <a:solidFill>
                  <a:srgbClr val="0070C0"/>
                </a:solidFill>
              </a:rPr>
              <a:t>Urbanization -</a:t>
            </a:r>
          </a:p>
          <a:p>
            <a:pPr marL="171450" indent="-171450">
              <a:buFont typeface="+mj-lt"/>
              <a:buAutoNum type="arabicPeriod"/>
            </a:pPr>
            <a:r>
              <a:rPr lang="en-US" sz="1200" dirty="0">
                <a:solidFill>
                  <a:srgbClr val="0070C0"/>
                </a:solidFill>
              </a:rPr>
              <a:t>List 3 disadvantages of urbanization:</a:t>
            </a:r>
          </a:p>
          <a:p>
            <a:pPr marL="171450" indent="-171450">
              <a:buFont typeface="+mj-lt"/>
              <a:buAutoNum type="arabicPeriod"/>
            </a:pPr>
            <a:r>
              <a:rPr lang="en-US" sz="1200" dirty="0">
                <a:solidFill>
                  <a:srgbClr val="0070C0"/>
                </a:solidFill>
              </a:rPr>
              <a:t>List 3 advantages of urbanization:</a:t>
            </a:r>
          </a:p>
          <a:p>
            <a:pPr marL="171450" indent="-171450">
              <a:buFont typeface="+mj-lt"/>
              <a:buAutoNum type="arabicPeriod"/>
            </a:pPr>
            <a:r>
              <a:rPr lang="en-US" sz="1200" dirty="0">
                <a:solidFill>
                  <a:srgbClr val="0070C0"/>
                </a:solidFill>
              </a:rPr>
              <a:t>What ended the era of mass immigration to the US in the 1920’s? </a:t>
            </a:r>
          </a:p>
          <a:p>
            <a:pPr marL="171450" indent="-171450">
              <a:lnSpc>
                <a:spcPct val="150000"/>
              </a:lnSpc>
              <a:spcBef>
                <a:spcPct val="0"/>
              </a:spcBef>
              <a:buFont typeface="Calibri Light" panose="020F0302020204030204" pitchFamily="34" charset="0"/>
              <a:buAutoNum type="arabicPeriod"/>
            </a:pPr>
            <a:r>
              <a:rPr lang="en-US" altLang="en-US" sz="1200" dirty="0">
                <a:solidFill>
                  <a:srgbClr val="0070C0"/>
                </a:solidFill>
              </a:rPr>
              <a:t>Progressive Era – </a:t>
            </a:r>
          </a:p>
          <a:p>
            <a:pPr marL="171450" indent="-171450">
              <a:lnSpc>
                <a:spcPct val="150000"/>
              </a:lnSpc>
              <a:spcBef>
                <a:spcPct val="0"/>
              </a:spcBef>
              <a:buFont typeface="Calibri Light" panose="020F0302020204030204" pitchFamily="34" charset="0"/>
              <a:buAutoNum type="arabicPeriod"/>
            </a:pPr>
            <a:r>
              <a:rPr lang="en-US" altLang="en-US" sz="1200" dirty="0">
                <a:solidFill>
                  <a:srgbClr val="0070C0"/>
                </a:solidFill>
              </a:rPr>
              <a:t>Reformer -</a:t>
            </a:r>
          </a:p>
          <a:p>
            <a:pPr marL="171450" indent="-171450">
              <a:lnSpc>
                <a:spcPct val="150000"/>
              </a:lnSpc>
              <a:spcBef>
                <a:spcPct val="0"/>
              </a:spcBef>
              <a:buFont typeface="Calibri Light" panose="020F0302020204030204" pitchFamily="34" charset="0"/>
              <a:buAutoNum type="arabicPeriod"/>
            </a:pPr>
            <a:r>
              <a:rPr lang="en-US" altLang="en-US" sz="1200" dirty="0">
                <a:solidFill>
                  <a:srgbClr val="0070C0"/>
                </a:solidFill>
              </a:rPr>
              <a:t>Muckrakers -</a:t>
            </a:r>
          </a:p>
          <a:p>
            <a:pPr marL="171450" indent="-171450">
              <a:lnSpc>
                <a:spcPct val="150000"/>
              </a:lnSpc>
              <a:spcBef>
                <a:spcPct val="0"/>
              </a:spcBef>
              <a:buFont typeface="Calibri Light" panose="020F0302020204030204" pitchFamily="34" charset="0"/>
              <a:buAutoNum type="arabicPeriod"/>
            </a:pPr>
            <a:r>
              <a:rPr lang="en-US" altLang="en-US" sz="1200" dirty="0">
                <a:solidFill>
                  <a:srgbClr val="0070C0"/>
                </a:solidFill>
              </a:rPr>
              <a:t>List 4 goals of reformers -</a:t>
            </a:r>
          </a:p>
          <a:p>
            <a:pPr marL="171450" indent="-171450">
              <a:buFont typeface="+mj-lt"/>
              <a:buAutoNum type="arabicPeriod"/>
            </a:pPr>
            <a:endParaRPr lang="en-US" sz="900" dirty="0">
              <a:solidFill>
                <a:srgbClr val="0070C0"/>
              </a:solidFill>
            </a:endParaRPr>
          </a:p>
        </p:txBody>
      </p:sp>
    </p:spTree>
    <p:extLst>
      <p:ext uri="{BB962C8B-B14F-4D97-AF65-F5344CB8AC3E}">
        <p14:creationId xmlns:p14="http://schemas.microsoft.com/office/powerpoint/2010/main" val="11933553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857251"/>
            <a:ext cx="9144001" cy="6532558"/>
          </a:xfrm>
          <a:prstGeom prst="rect">
            <a:avLst/>
          </a:prstGeom>
        </p:spPr>
        <p:txBody>
          <a:bodyPr wrap="square">
            <a:spAutoFit/>
          </a:bodyPr>
          <a:lstStyle/>
          <a:p>
            <a:pPr marL="171450" indent="-171450">
              <a:lnSpc>
                <a:spcPct val="150000"/>
              </a:lnSpc>
              <a:spcBef>
                <a:spcPct val="0"/>
              </a:spcBef>
              <a:buFont typeface="+mj-lt"/>
              <a:buAutoNum type="arabicPeriod" startAt="21"/>
            </a:pPr>
            <a:r>
              <a:rPr lang="en-US" altLang="en-US" sz="900" dirty="0">
                <a:solidFill>
                  <a:srgbClr val="0070C0"/>
                </a:solidFill>
              </a:rPr>
              <a:t>Settlement house -</a:t>
            </a:r>
          </a:p>
          <a:p>
            <a:pPr marL="171450" indent="-171450">
              <a:lnSpc>
                <a:spcPct val="150000"/>
              </a:lnSpc>
              <a:spcBef>
                <a:spcPct val="0"/>
              </a:spcBef>
              <a:buFont typeface="+mj-lt"/>
              <a:buAutoNum type="arabicPeriod" startAt="21"/>
            </a:pPr>
            <a:r>
              <a:rPr lang="en-US" altLang="en-US" sz="900" dirty="0">
                <a:solidFill>
                  <a:srgbClr val="0070C0"/>
                </a:solidFill>
              </a:rPr>
              <a:t>Molly Maguire's -</a:t>
            </a:r>
          </a:p>
          <a:p>
            <a:pPr marL="171450" indent="-171450">
              <a:lnSpc>
                <a:spcPct val="150000"/>
              </a:lnSpc>
              <a:spcBef>
                <a:spcPct val="0"/>
              </a:spcBef>
              <a:buFont typeface="+mj-lt"/>
              <a:buAutoNum type="arabicPeriod" startAt="21"/>
            </a:pPr>
            <a:r>
              <a:rPr lang="en-US" altLang="en-US" sz="900" dirty="0">
                <a:solidFill>
                  <a:srgbClr val="0070C0"/>
                </a:solidFill>
              </a:rPr>
              <a:t>1902 Coal Strike (List the: cause, TR’s role, outcome):</a:t>
            </a:r>
          </a:p>
          <a:p>
            <a:pPr marL="171450" indent="-171450">
              <a:lnSpc>
                <a:spcPct val="150000"/>
              </a:lnSpc>
              <a:spcBef>
                <a:spcPct val="0"/>
              </a:spcBef>
              <a:buFont typeface="+mj-lt"/>
              <a:buAutoNum type="arabicPeriod" startAt="21"/>
            </a:pPr>
            <a:r>
              <a:rPr lang="en-US" altLang="en-US" sz="900" dirty="0">
                <a:solidFill>
                  <a:srgbClr val="0070C0"/>
                </a:solidFill>
              </a:rPr>
              <a:t>Roughriders -</a:t>
            </a:r>
          </a:p>
          <a:p>
            <a:pPr marL="171450" indent="-171450">
              <a:lnSpc>
                <a:spcPct val="150000"/>
              </a:lnSpc>
              <a:spcBef>
                <a:spcPct val="0"/>
              </a:spcBef>
              <a:buFont typeface="+mj-lt"/>
              <a:buAutoNum type="arabicPeriod" startAt="21"/>
            </a:pPr>
            <a:r>
              <a:rPr lang="en-US" altLang="en-US" sz="900" dirty="0">
                <a:solidFill>
                  <a:srgbClr val="0070C0"/>
                </a:solidFill>
              </a:rPr>
              <a:t>Big Stick Diplomacy -</a:t>
            </a:r>
          </a:p>
          <a:p>
            <a:pPr marL="171450" indent="-171450">
              <a:lnSpc>
                <a:spcPct val="150000"/>
              </a:lnSpc>
              <a:spcBef>
                <a:spcPct val="0"/>
              </a:spcBef>
              <a:buFont typeface="+mj-lt"/>
              <a:buAutoNum type="arabicPeriod" startAt="21"/>
            </a:pPr>
            <a:r>
              <a:rPr lang="en-US" altLang="en-US" sz="900" dirty="0">
                <a:solidFill>
                  <a:srgbClr val="0070C0"/>
                </a:solidFill>
              </a:rPr>
              <a:t>Panama Canal (Who was responsible for it? Why did he want this built? ________________________________________________________________________________________________</a:t>
            </a:r>
          </a:p>
          <a:p>
            <a:pPr marL="171450" indent="-171450">
              <a:lnSpc>
                <a:spcPct val="150000"/>
              </a:lnSpc>
              <a:spcBef>
                <a:spcPct val="0"/>
              </a:spcBef>
              <a:buFont typeface="+mj-lt"/>
              <a:buAutoNum type="arabicPeriod" startAt="21"/>
            </a:pPr>
            <a:r>
              <a:rPr lang="en-US" altLang="en-US" sz="900" dirty="0">
                <a:solidFill>
                  <a:srgbClr val="0070C0"/>
                </a:solidFill>
              </a:rPr>
              <a:t>Square Deal - _______________________________________________________________________________________________________________________________________________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altLang="en-US" sz="900" dirty="0">
                <a:solidFill>
                  <a:srgbClr val="0070C0"/>
                </a:solidFill>
              </a:rPr>
              <a:t>Bull Moose Party - ___________________________________________________________________________________________________________________________________________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altLang="en-US" sz="900" dirty="0">
                <a:solidFill>
                  <a:srgbClr val="0070C0"/>
                </a:solidFill>
              </a:rPr>
              <a:t>Who won the election of 1912? ________________________________________________________________________________________________________________________________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List the 4 main causes to WWI: ________________________________________________________________________________________________________________________________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List the major countries from the Allied Powers: ___________________________________________________________________________________________________________________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List the major countries from the Central Powers: __________________________________________________________________________________________________________________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What was the spark that caused WWI?___________________________________________________________________________________________________________________________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Trench Warfare - 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No Man’s Land - 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Who was the U.S. president during WWI? 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Why did America want to remain neutral? 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List some of the new weapons and improved weapons of WWI: 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Armistice - _______________________________________________________________________________________________________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Fourteen Points - __________________________________________________________________________________________________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League of Nations - ________________________________________________________________________________________________</a:t>
            </a:r>
          </a:p>
          <a:p>
            <a:pPr marL="171450" indent="-171450">
              <a:lnSpc>
                <a:spcPct val="150000"/>
              </a:lnSpc>
              <a:spcBef>
                <a:spcPct val="0"/>
              </a:spcBef>
              <a:buFont typeface="+mj-lt"/>
              <a:buAutoNum type="arabicPeriod" startAt="21"/>
            </a:pPr>
            <a:r>
              <a:rPr lang="en-US" sz="900" dirty="0">
                <a:solidFill>
                  <a:srgbClr val="0070C0"/>
                </a:solidFill>
              </a:rPr>
              <a:t>What effect did this Treaty of Versailles have on Germany for the future? ______________________________________________________________________________________________</a:t>
            </a:r>
          </a:p>
          <a:p>
            <a:pPr marL="171450" indent="-171450">
              <a:lnSpc>
                <a:spcPct val="150000"/>
              </a:lnSpc>
              <a:spcBef>
                <a:spcPct val="0"/>
              </a:spcBef>
              <a:buFont typeface="+mj-lt"/>
              <a:buAutoNum type="arabicPeriod" startAt="21"/>
            </a:pPr>
            <a:endParaRPr lang="en-US" altLang="en-US" sz="900" dirty="0"/>
          </a:p>
        </p:txBody>
      </p:sp>
    </p:spTree>
    <p:extLst>
      <p:ext uri="{BB962C8B-B14F-4D97-AF65-F5344CB8AC3E}">
        <p14:creationId xmlns:p14="http://schemas.microsoft.com/office/powerpoint/2010/main" val="117543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n-lt"/>
              </a:rPr>
              <a:t>Tuesday, October 13, 2015</a:t>
            </a:r>
          </a:p>
        </p:txBody>
      </p:sp>
      <p:sp>
        <p:nvSpPr>
          <p:cNvPr id="3" name="Content Placeholder 2"/>
          <p:cNvSpPr>
            <a:spLocks noGrp="1"/>
          </p:cNvSpPr>
          <p:nvPr>
            <p:ph idx="1"/>
          </p:nvPr>
        </p:nvSpPr>
        <p:spPr/>
        <p:txBody>
          <a:bodyPr/>
          <a:lstStyle/>
          <a:p>
            <a:r>
              <a:rPr lang="en-US" dirty="0"/>
              <a:t>What was the point of the German Empire?  (Hint: It’s in Friday’s notes.)</a:t>
            </a:r>
          </a:p>
          <a:p>
            <a:pPr marL="0" indent="0">
              <a:buNone/>
            </a:pPr>
            <a:endParaRPr lang="en-US" dirty="0"/>
          </a:p>
        </p:txBody>
      </p:sp>
    </p:spTree>
    <p:extLst>
      <p:ext uri="{BB962C8B-B14F-4D97-AF65-F5344CB8AC3E}">
        <p14:creationId xmlns:p14="http://schemas.microsoft.com/office/powerpoint/2010/main" val="3933251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91" y="457200"/>
            <a:ext cx="9144000" cy="2286000"/>
          </a:xfrm>
        </p:spPr>
        <p:txBody>
          <a:bodyPr>
            <a:normAutofit/>
          </a:bodyPr>
          <a:lstStyle/>
          <a:p>
            <a:r>
              <a:rPr lang="en-US" sz="2800" b="1" u="sng" dirty="0"/>
              <a:t>France </a:t>
            </a:r>
            <a:r>
              <a:rPr lang="en-US" sz="2800" b="1" u="sng" dirty="0" err="1"/>
              <a:t>vs</a:t>
            </a:r>
            <a:r>
              <a:rPr lang="en-US" sz="2800" b="1" u="sng" dirty="0"/>
              <a:t> Germany</a:t>
            </a:r>
          </a:p>
          <a:p>
            <a:r>
              <a:rPr lang="en-US" sz="2800" b="1" dirty="0"/>
              <a:t>France was angry at the loss of the Franco-Prussian war and wanted their land back.</a:t>
            </a:r>
          </a:p>
          <a:p>
            <a:endParaRPr lang="en-US" dirty="0"/>
          </a:p>
        </p:txBody>
      </p:sp>
      <p:pic>
        <p:nvPicPr>
          <p:cNvPr id="5" name="Picture 4"/>
          <p:cNvPicPr>
            <a:picLocks noChangeAspect="1"/>
          </p:cNvPicPr>
          <p:nvPr/>
        </p:nvPicPr>
        <p:blipFill rotWithShape="1">
          <a:blip r:embed="rId2"/>
          <a:srcRect l="-1" t="13418" r="-326"/>
          <a:stretch/>
        </p:blipFill>
        <p:spPr>
          <a:xfrm>
            <a:off x="838200" y="2259117"/>
            <a:ext cx="7374698" cy="4582357"/>
          </a:xfrm>
          <a:prstGeom prst="rect">
            <a:avLst/>
          </a:prstGeom>
        </p:spPr>
      </p:pic>
      <p:cxnSp>
        <p:nvCxnSpPr>
          <p:cNvPr id="7" name="Straight Arrow Connector 6"/>
          <p:cNvCxnSpPr/>
          <p:nvPr/>
        </p:nvCxnSpPr>
        <p:spPr>
          <a:xfrm flipV="1">
            <a:off x="3048000" y="4648200"/>
            <a:ext cx="457200" cy="152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544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9144000" cy="2286000"/>
          </a:xfrm>
        </p:spPr>
        <p:txBody>
          <a:bodyPr>
            <a:normAutofit fontScale="92500" lnSpcReduction="10000"/>
          </a:bodyPr>
          <a:lstStyle/>
          <a:p>
            <a:r>
              <a:rPr lang="en-US" sz="2800" b="1" u="sng" dirty="0"/>
              <a:t>Russia </a:t>
            </a:r>
            <a:r>
              <a:rPr lang="en-US" sz="2800" b="1" u="sng" dirty="0" err="1"/>
              <a:t>vs</a:t>
            </a:r>
            <a:r>
              <a:rPr lang="en-US" sz="2800" b="1" u="sng" dirty="0"/>
              <a:t> Germany, A/H, Turkey</a:t>
            </a:r>
            <a:r>
              <a:rPr lang="en-US" sz="2800" dirty="0"/>
              <a:t>:</a:t>
            </a:r>
          </a:p>
          <a:p>
            <a:pPr lvl="1"/>
            <a:r>
              <a:rPr lang="en-US" b="1" dirty="0"/>
              <a:t>Feared Germany getting more powerful</a:t>
            </a:r>
          </a:p>
          <a:p>
            <a:pPr lvl="1"/>
            <a:r>
              <a:rPr lang="en-US" b="1" dirty="0"/>
              <a:t>Angry that </a:t>
            </a:r>
            <a:r>
              <a:rPr lang="en-US" b="1" dirty="0" err="1"/>
              <a:t>Aust</a:t>
            </a:r>
            <a:r>
              <a:rPr lang="en-US" b="1" dirty="0"/>
              <a:t>/Hun took over Serbia </a:t>
            </a:r>
            <a:r>
              <a:rPr lang="en-US" dirty="0">
                <a:solidFill>
                  <a:schemeClr val="bg1">
                    <a:lumMod val="65000"/>
                  </a:schemeClr>
                </a:solidFill>
              </a:rPr>
              <a:t>(many Russians and Serbians were of the same ethnicity). </a:t>
            </a:r>
          </a:p>
          <a:p>
            <a:pPr lvl="1"/>
            <a:r>
              <a:rPr lang="en-US" b="1" dirty="0"/>
              <a:t>Fought w/Turkey over land</a:t>
            </a:r>
            <a:r>
              <a:rPr lang="en-US" dirty="0"/>
              <a:t>.</a:t>
            </a:r>
          </a:p>
          <a:p>
            <a:endParaRPr lang="en-US" dirty="0"/>
          </a:p>
        </p:txBody>
      </p:sp>
      <p:pic>
        <p:nvPicPr>
          <p:cNvPr id="5" name="Picture 4"/>
          <p:cNvPicPr>
            <a:picLocks noChangeAspect="1"/>
          </p:cNvPicPr>
          <p:nvPr/>
        </p:nvPicPr>
        <p:blipFill rotWithShape="1">
          <a:blip r:embed="rId2"/>
          <a:srcRect l="-1" t="13418" r="-326"/>
          <a:stretch/>
        </p:blipFill>
        <p:spPr>
          <a:xfrm>
            <a:off x="762000" y="2133600"/>
            <a:ext cx="7603298" cy="4724400"/>
          </a:xfrm>
          <a:prstGeom prst="rect">
            <a:avLst/>
          </a:prstGeom>
        </p:spPr>
      </p:pic>
      <p:cxnSp>
        <p:nvCxnSpPr>
          <p:cNvPr id="7" name="Straight Arrow Connector 6"/>
          <p:cNvCxnSpPr/>
          <p:nvPr/>
        </p:nvCxnSpPr>
        <p:spPr>
          <a:xfrm flipH="1">
            <a:off x="4191000" y="4114800"/>
            <a:ext cx="1219200" cy="22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53000" y="4648200"/>
            <a:ext cx="838200" cy="381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34200" y="5029200"/>
            <a:ext cx="2286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55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9144000" cy="2133599"/>
          </a:xfrm>
        </p:spPr>
        <p:txBody>
          <a:bodyPr>
            <a:noAutofit/>
          </a:bodyPr>
          <a:lstStyle/>
          <a:p>
            <a:r>
              <a:rPr lang="en-US" sz="2800" b="1" u="sng" dirty="0"/>
              <a:t>Germany </a:t>
            </a:r>
            <a:r>
              <a:rPr lang="en-US" sz="2800" b="1" u="sng" dirty="0" err="1"/>
              <a:t>vs</a:t>
            </a:r>
            <a:r>
              <a:rPr lang="en-US" sz="2800" b="1" u="sng" dirty="0"/>
              <a:t> Britain</a:t>
            </a:r>
            <a:r>
              <a:rPr lang="en-US" sz="2800" b="1" dirty="0"/>
              <a:t>:</a:t>
            </a:r>
          </a:p>
          <a:p>
            <a:pPr lvl="1"/>
            <a:r>
              <a:rPr lang="en-US" dirty="0">
                <a:solidFill>
                  <a:schemeClr val="bg1">
                    <a:lumMod val="65000"/>
                  </a:schemeClr>
                </a:solidFill>
              </a:rPr>
              <a:t>Defeated France in the Franco-Prussian War (1870) </a:t>
            </a:r>
          </a:p>
          <a:p>
            <a:pPr lvl="1"/>
            <a:r>
              <a:rPr lang="en-US" b="1" dirty="0"/>
              <a:t>After Germany unified in 1871, they wanted to compete with Britain’s navy as a world power.</a:t>
            </a:r>
          </a:p>
        </p:txBody>
      </p:sp>
      <p:pic>
        <p:nvPicPr>
          <p:cNvPr id="5" name="Picture 4"/>
          <p:cNvPicPr>
            <a:picLocks noChangeAspect="1"/>
          </p:cNvPicPr>
          <p:nvPr/>
        </p:nvPicPr>
        <p:blipFill rotWithShape="1">
          <a:blip r:embed="rId2"/>
          <a:srcRect l="-1" t="13418" r="-326"/>
          <a:stretch/>
        </p:blipFill>
        <p:spPr>
          <a:xfrm>
            <a:off x="762000" y="2765893"/>
            <a:ext cx="6553200" cy="4071909"/>
          </a:xfrm>
          <a:prstGeom prst="rect">
            <a:avLst/>
          </a:prstGeom>
        </p:spPr>
      </p:pic>
      <p:cxnSp>
        <p:nvCxnSpPr>
          <p:cNvPr id="7" name="Straight Arrow Connector 6"/>
          <p:cNvCxnSpPr/>
          <p:nvPr/>
        </p:nvCxnSpPr>
        <p:spPr>
          <a:xfrm flipH="1" flipV="1">
            <a:off x="2514600" y="4495800"/>
            <a:ext cx="838200" cy="152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743200" y="4876800"/>
            <a:ext cx="381000" cy="152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039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Students will be able to describe the origins of World War I.</a:t>
            </a:r>
          </a:p>
          <a:p>
            <a:r>
              <a:rPr lang="en-US" dirty="0"/>
              <a:t>Students will be able to explain tensions that were building in Europe prior to the war.</a:t>
            </a:r>
          </a:p>
          <a:p>
            <a:r>
              <a:rPr lang="en-US" dirty="0"/>
              <a:t>Students will be able to describe how Germany rose as a world power.</a:t>
            </a:r>
          </a:p>
        </p:txBody>
      </p:sp>
    </p:spTree>
    <p:extLst>
      <p:ext uri="{BB962C8B-B14F-4D97-AF65-F5344CB8AC3E}">
        <p14:creationId xmlns:p14="http://schemas.microsoft.com/office/powerpoint/2010/main" val="2589845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9144000" cy="2537292"/>
          </a:xfrm>
        </p:spPr>
        <p:txBody>
          <a:bodyPr>
            <a:noAutofit/>
          </a:bodyPr>
          <a:lstStyle/>
          <a:p>
            <a:r>
              <a:rPr lang="en-US" sz="2800" b="1" u="sng" dirty="0"/>
              <a:t>Austro/Hungarian Empire </a:t>
            </a:r>
            <a:r>
              <a:rPr lang="en-US" sz="2800" b="1" u="sng" dirty="0" err="1"/>
              <a:t>vs</a:t>
            </a:r>
            <a:r>
              <a:rPr lang="en-US" sz="2800" b="1" u="sng" dirty="0"/>
              <a:t> Serbia, Russia</a:t>
            </a:r>
            <a:endParaRPr lang="en-US" sz="2800" b="1" dirty="0"/>
          </a:p>
          <a:p>
            <a:pPr lvl="1"/>
            <a:r>
              <a:rPr lang="en-US" b="1" dirty="0"/>
              <a:t>They wanted to expand and become a world power</a:t>
            </a:r>
          </a:p>
          <a:p>
            <a:pPr lvl="1"/>
            <a:r>
              <a:rPr lang="en-US" b="1" dirty="0"/>
              <a:t>1878 they took over Bosnia and also wanted Serbia. </a:t>
            </a:r>
          </a:p>
          <a:p>
            <a:pPr lvl="1"/>
            <a:r>
              <a:rPr lang="en-US" b="1" dirty="0"/>
              <a:t>Angered at Russia for supporting Serbia</a:t>
            </a:r>
          </a:p>
          <a:p>
            <a:pPr lvl="1"/>
            <a:endParaRPr lang="en-US" dirty="0"/>
          </a:p>
        </p:txBody>
      </p:sp>
      <p:pic>
        <p:nvPicPr>
          <p:cNvPr id="5" name="Picture 4"/>
          <p:cNvPicPr>
            <a:picLocks noChangeAspect="1"/>
          </p:cNvPicPr>
          <p:nvPr/>
        </p:nvPicPr>
        <p:blipFill rotWithShape="1">
          <a:blip r:embed="rId2"/>
          <a:srcRect l="-1" t="13418" r="-326"/>
          <a:stretch/>
        </p:blipFill>
        <p:spPr>
          <a:xfrm>
            <a:off x="709033" y="2060813"/>
            <a:ext cx="7725933" cy="4800600"/>
          </a:xfrm>
          <a:prstGeom prst="rect">
            <a:avLst/>
          </a:prstGeom>
        </p:spPr>
      </p:pic>
      <p:cxnSp>
        <p:nvCxnSpPr>
          <p:cNvPr id="7" name="Straight Arrow Connector 6"/>
          <p:cNvCxnSpPr/>
          <p:nvPr/>
        </p:nvCxnSpPr>
        <p:spPr>
          <a:xfrm>
            <a:off x="4642737" y="5100810"/>
            <a:ext cx="149309"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50121" y="5334000"/>
            <a:ext cx="169479" cy="3764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800600" y="4364455"/>
            <a:ext cx="606509" cy="4672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366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9144000" cy="3124199"/>
          </a:xfrm>
        </p:spPr>
        <p:txBody>
          <a:bodyPr>
            <a:normAutofit/>
          </a:bodyPr>
          <a:lstStyle/>
          <a:p>
            <a:r>
              <a:rPr lang="en-US" sz="3000" b="1" u="sng" dirty="0"/>
              <a:t>Serbia </a:t>
            </a:r>
            <a:r>
              <a:rPr lang="en-US" sz="3000" b="1" u="sng" dirty="0" err="1"/>
              <a:t>vs</a:t>
            </a:r>
            <a:r>
              <a:rPr lang="en-US" sz="3000" b="1" u="sng" dirty="0"/>
              <a:t> </a:t>
            </a:r>
            <a:r>
              <a:rPr lang="en-US" sz="2800" b="1" u="sng" dirty="0"/>
              <a:t>Austria-Hungary</a:t>
            </a:r>
            <a:r>
              <a:rPr lang="en-US" sz="3000" b="1" u="sng" dirty="0"/>
              <a:t>:</a:t>
            </a:r>
            <a:r>
              <a:rPr lang="en-US" b="1" u="sng" dirty="0"/>
              <a:t> </a:t>
            </a:r>
          </a:p>
          <a:p>
            <a:pPr lvl="1"/>
            <a:r>
              <a:rPr lang="en-US" b="1" dirty="0"/>
              <a:t>Serbia was angered when A/H took over Bosnia 1908.</a:t>
            </a:r>
          </a:p>
          <a:p>
            <a:pPr lvl="1"/>
            <a:r>
              <a:rPr lang="en-US" b="1" dirty="0"/>
              <a:t>Serbia wanted Bosnia </a:t>
            </a:r>
          </a:p>
          <a:p>
            <a:pPr marL="457200" lvl="1" indent="0">
              <a:buNone/>
            </a:pPr>
            <a:endParaRPr lang="en-US" sz="2200" dirty="0">
              <a:solidFill>
                <a:schemeClr val="bg1">
                  <a:lumMod val="65000"/>
                </a:schemeClr>
              </a:solidFill>
            </a:endParaRPr>
          </a:p>
        </p:txBody>
      </p:sp>
      <p:pic>
        <p:nvPicPr>
          <p:cNvPr id="5" name="Picture 4"/>
          <p:cNvPicPr>
            <a:picLocks noChangeAspect="1"/>
          </p:cNvPicPr>
          <p:nvPr/>
        </p:nvPicPr>
        <p:blipFill rotWithShape="1">
          <a:blip r:embed="rId2"/>
          <a:srcRect l="19712" t="45484" r="31889" b="17"/>
          <a:stretch/>
        </p:blipFill>
        <p:spPr>
          <a:xfrm>
            <a:off x="1295400" y="1696891"/>
            <a:ext cx="6324600" cy="5127631"/>
          </a:xfrm>
          <a:prstGeom prst="rect">
            <a:avLst/>
          </a:prstGeom>
        </p:spPr>
      </p:pic>
      <p:cxnSp>
        <p:nvCxnSpPr>
          <p:cNvPr id="7" name="Straight Arrow Connector 6"/>
          <p:cNvCxnSpPr/>
          <p:nvPr/>
        </p:nvCxnSpPr>
        <p:spPr>
          <a:xfrm flipH="1" flipV="1">
            <a:off x="5029200" y="4779286"/>
            <a:ext cx="338278" cy="42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t="-144" r="85293" b="84320"/>
          <a:stretch/>
        </p:blipFill>
        <p:spPr>
          <a:xfrm>
            <a:off x="5181600" y="5867400"/>
            <a:ext cx="1295400" cy="867544"/>
          </a:xfrm>
          <a:prstGeom prst="rect">
            <a:avLst/>
          </a:prstGeom>
        </p:spPr>
      </p:pic>
      <p:sp>
        <p:nvSpPr>
          <p:cNvPr id="8" name="Flowchart: Connector 7"/>
          <p:cNvSpPr/>
          <p:nvPr/>
        </p:nvSpPr>
        <p:spPr>
          <a:xfrm>
            <a:off x="4800600" y="4706790"/>
            <a:ext cx="228600" cy="2286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4"/>
          <a:srcRect l="69356" t="72081"/>
          <a:stretch/>
        </p:blipFill>
        <p:spPr>
          <a:xfrm>
            <a:off x="6477000" y="5867400"/>
            <a:ext cx="1698621" cy="792447"/>
          </a:xfrm>
          <a:prstGeom prst="rect">
            <a:avLst/>
          </a:prstGeom>
        </p:spPr>
      </p:pic>
    </p:spTree>
    <p:extLst>
      <p:ext uri="{BB962C8B-B14F-4D97-AF65-F5344CB8AC3E}">
        <p14:creationId xmlns:p14="http://schemas.microsoft.com/office/powerpoint/2010/main" val="48047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9144000" cy="2537292"/>
          </a:xfrm>
        </p:spPr>
        <p:txBody>
          <a:bodyPr>
            <a:noAutofit/>
          </a:bodyPr>
          <a:lstStyle/>
          <a:p>
            <a:r>
              <a:rPr lang="en-US" sz="2800" b="1" u="sng" dirty="0">
                <a:solidFill>
                  <a:schemeClr val="bg1">
                    <a:lumMod val="65000"/>
                  </a:schemeClr>
                </a:solidFill>
              </a:rPr>
              <a:t>Great Britain</a:t>
            </a:r>
          </a:p>
          <a:p>
            <a:pPr lvl="1"/>
            <a:r>
              <a:rPr lang="en-US" dirty="0">
                <a:solidFill>
                  <a:schemeClr val="bg1">
                    <a:lumMod val="65000"/>
                  </a:schemeClr>
                </a:solidFill>
              </a:rPr>
              <a:t>the only real superpower of the age, only wished to keep the status quo and unlike the other main powers because they already had an enormous empire.</a:t>
            </a:r>
          </a:p>
          <a:p>
            <a:pPr lvl="1"/>
            <a:endParaRPr lang="en-US" dirty="0"/>
          </a:p>
        </p:txBody>
      </p:sp>
      <p:pic>
        <p:nvPicPr>
          <p:cNvPr id="5" name="Picture 4"/>
          <p:cNvPicPr>
            <a:picLocks noChangeAspect="1"/>
          </p:cNvPicPr>
          <p:nvPr/>
        </p:nvPicPr>
        <p:blipFill rotWithShape="1">
          <a:blip r:embed="rId2"/>
          <a:srcRect l="-1" t="13418" r="-326"/>
          <a:stretch/>
        </p:blipFill>
        <p:spPr>
          <a:xfrm>
            <a:off x="709033" y="1981200"/>
            <a:ext cx="7854060" cy="4880213"/>
          </a:xfrm>
          <a:prstGeom prst="rect">
            <a:avLst/>
          </a:prstGeom>
        </p:spPr>
      </p:pic>
      <p:cxnSp>
        <p:nvCxnSpPr>
          <p:cNvPr id="3" name="Straight Connector 2"/>
          <p:cNvCxnSpPr/>
          <p:nvPr/>
        </p:nvCxnSpPr>
        <p:spPr>
          <a:xfrm>
            <a:off x="2286000" y="2971800"/>
            <a:ext cx="0" cy="13733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8000" y="2971800"/>
            <a:ext cx="0" cy="13733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0" y="29718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0" y="4345106"/>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841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9144000" cy="2537292"/>
          </a:xfrm>
        </p:spPr>
        <p:txBody>
          <a:bodyPr>
            <a:noAutofit/>
          </a:bodyPr>
          <a:lstStyle/>
          <a:p>
            <a:r>
              <a:rPr lang="en-US" sz="2800" b="1" u="sng" dirty="0"/>
              <a:t>Ottoman Empire (Turkey/Middle East) </a:t>
            </a:r>
            <a:r>
              <a:rPr lang="en-US" sz="2800" b="1" u="sng" dirty="0" err="1"/>
              <a:t>vs</a:t>
            </a:r>
            <a:r>
              <a:rPr lang="en-US" sz="2800" b="1" u="sng" dirty="0"/>
              <a:t> Russia</a:t>
            </a:r>
          </a:p>
          <a:p>
            <a:pPr lvl="1"/>
            <a:r>
              <a:rPr lang="en-US" b="1" dirty="0"/>
              <a:t>Fought w/Russia over border territory</a:t>
            </a:r>
          </a:p>
          <a:p>
            <a:pPr lvl="1"/>
            <a:r>
              <a:rPr lang="en-US" b="1" dirty="0">
                <a:solidFill>
                  <a:schemeClr val="tx1">
                    <a:lumMod val="95000"/>
                    <a:lumOff val="5000"/>
                  </a:schemeClr>
                </a:solidFill>
              </a:rPr>
              <a:t>Germany pressured them to join them so they wouldn’t join the Allies. </a:t>
            </a:r>
          </a:p>
          <a:p>
            <a:pPr lvl="1"/>
            <a:r>
              <a:rPr lang="en-US" b="1" dirty="0"/>
              <a:t>They finally joined Germany &amp; Central Powers.</a:t>
            </a:r>
          </a:p>
          <a:p>
            <a:pPr lvl="1"/>
            <a:endParaRPr lang="en-US" sz="2400" b="1" dirty="0">
              <a:solidFill>
                <a:schemeClr val="tx1">
                  <a:lumMod val="95000"/>
                  <a:lumOff val="5000"/>
                </a:schemeClr>
              </a:solidFill>
            </a:endParaRPr>
          </a:p>
          <a:p>
            <a:pPr lvl="1"/>
            <a:endParaRPr lang="en-US" dirty="0"/>
          </a:p>
        </p:txBody>
      </p:sp>
      <p:pic>
        <p:nvPicPr>
          <p:cNvPr id="5" name="Picture 4"/>
          <p:cNvPicPr>
            <a:picLocks noChangeAspect="1"/>
          </p:cNvPicPr>
          <p:nvPr/>
        </p:nvPicPr>
        <p:blipFill rotWithShape="1">
          <a:blip r:embed="rId2"/>
          <a:srcRect l="-1" t="13418" r="-326"/>
          <a:stretch/>
        </p:blipFill>
        <p:spPr>
          <a:xfrm>
            <a:off x="1143001" y="2590800"/>
            <a:ext cx="6877840" cy="4273627"/>
          </a:xfrm>
          <a:prstGeom prst="rect">
            <a:avLst/>
          </a:prstGeom>
        </p:spPr>
      </p:pic>
      <p:cxnSp>
        <p:nvCxnSpPr>
          <p:cNvPr id="8" name="Straight Arrow Connector 7"/>
          <p:cNvCxnSpPr/>
          <p:nvPr/>
        </p:nvCxnSpPr>
        <p:spPr>
          <a:xfrm flipV="1">
            <a:off x="6705600" y="5410200"/>
            <a:ext cx="381000" cy="533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57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a:bodyPr>
          <a:lstStyle/>
          <a:p>
            <a:r>
              <a:rPr lang="en-US" sz="2800" b="1" u="sng" dirty="0"/>
              <a:t>Tension in Europe Pre-WWI</a:t>
            </a:r>
          </a:p>
        </p:txBody>
      </p:sp>
      <p:sp>
        <p:nvSpPr>
          <p:cNvPr id="3" name="Content Placeholder 2"/>
          <p:cNvSpPr>
            <a:spLocks noGrp="1"/>
          </p:cNvSpPr>
          <p:nvPr>
            <p:ph idx="1"/>
          </p:nvPr>
        </p:nvSpPr>
        <p:spPr>
          <a:xfrm>
            <a:off x="0" y="609600"/>
            <a:ext cx="9144000" cy="6248400"/>
          </a:xfrm>
        </p:spPr>
        <p:txBody>
          <a:bodyPr>
            <a:normAutofit/>
          </a:bodyPr>
          <a:lstStyle/>
          <a:p>
            <a:r>
              <a:rPr lang="en-US" sz="2800" b="1" u="sng" dirty="0"/>
              <a:t>Italy</a:t>
            </a:r>
            <a:r>
              <a:rPr lang="en-US" sz="2800" b="1" dirty="0"/>
              <a:t>:</a:t>
            </a:r>
          </a:p>
          <a:p>
            <a:pPr lvl="1"/>
            <a:r>
              <a:rPr lang="en-US" b="1" dirty="0"/>
              <a:t>Allied itself with A/H &amp; Germany</a:t>
            </a:r>
          </a:p>
          <a:p>
            <a:pPr lvl="1"/>
            <a:r>
              <a:rPr lang="en-US" b="1" dirty="0"/>
              <a:t>Once the war began, they changed sides </a:t>
            </a:r>
            <a:r>
              <a:rPr lang="en-US" sz="2400" dirty="0">
                <a:solidFill>
                  <a:schemeClr val="bg1">
                    <a:lumMod val="65000"/>
                  </a:schemeClr>
                </a:solidFill>
              </a:rPr>
              <a:t>when they saw who the likely victors would be.</a:t>
            </a:r>
          </a:p>
          <a:p>
            <a:endParaRPr lang="en-US" sz="2800" dirty="0"/>
          </a:p>
          <a:p>
            <a:endParaRPr lang="en-US" sz="2800" dirty="0"/>
          </a:p>
        </p:txBody>
      </p:sp>
      <p:pic>
        <p:nvPicPr>
          <p:cNvPr id="4" name="Picture 3"/>
          <p:cNvPicPr>
            <a:picLocks noChangeAspect="1"/>
          </p:cNvPicPr>
          <p:nvPr/>
        </p:nvPicPr>
        <p:blipFill>
          <a:blip r:embed="rId2"/>
          <a:stretch>
            <a:fillRect/>
          </a:stretch>
        </p:blipFill>
        <p:spPr>
          <a:xfrm>
            <a:off x="1371600" y="2568292"/>
            <a:ext cx="6876884" cy="4273666"/>
          </a:xfrm>
          <a:prstGeom prst="rect">
            <a:avLst/>
          </a:prstGeom>
        </p:spPr>
      </p:pic>
      <p:sp>
        <p:nvSpPr>
          <p:cNvPr id="7" name="Oval 6"/>
          <p:cNvSpPr/>
          <p:nvPr/>
        </p:nvSpPr>
        <p:spPr>
          <a:xfrm>
            <a:off x="3657600" y="5410200"/>
            <a:ext cx="8382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980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E2D8-1A3F-4F4A-A780-D79D02B02117}"/>
              </a:ext>
            </a:extLst>
          </p:cNvPr>
          <p:cNvSpPr>
            <a:spLocks noGrp="1"/>
          </p:cNvSpPr>
          <p:nvPr>
            <p:ph type="title"/>
          </p:nvPr>
        </p:nvSpPr>
        <p:spPr>
          <a:xfrm>
            <a:off x="6626" y="0"/>
            <a:ext cx="9137374" cy="731837"/>
          </a:xfrm>
        </p:spPr>
        <p:txBody>
          <a:bodyPr>
            <a:normAutofit fontScale="90000"/>
          </a:bodyPr>
          <a:lstStyle/>
          <a:p>
            <a:r>
              <a:rPr lang="en-US" b="1" dirty="0"/>
              <a:t>Checkpoint (Pg. 618-627)</a:t>
            </a:r>
          </a:p>
        </p:txBody>
      </p:sp>
      <p:sp>
        <p:nvSpPr>
          <p:cNvPr id="3" name="Content Placeholder 2">
            <a:extLst>
              <a:ext uri="{FF2B5EF4-FFF2-40B4-BE49-F238E27FC236}">
                <a16:creationId xmlns:a16="http://schemas.microsoft.com/office/drawing/2014/main" id="{992443B1-99A3-44D7-A8D2-293B75386400}"/>
              </a:ext>
            </a:extLst>
          </p:cNvPr>
          <p:cNvSpPr>
            <a:spLocks noGrp="1"/>
          </p:cNvSpPr>
          <p:nvPr>
            <p:ph idx="1"/>
          </p:nvPr>
        </p:nvSpPr>
        <p:spPr>
          <a:xfrm>
            <a:off x="6626" y="755028"/>
            <a:ext cx="9137374" cy="6255372"/>
          </a:xfrm>
        </p:spPr>
        <p:txBody>
          <a:bodyPr/>
          <a:lstStyle/>
          <a:p>
            <a:r>
              <a:rPr lang="en-US" b="1" dirty="0"/>
              <a:t>How did militarism and nationalism push Europe toward war? (Pg. 618-619)</a:t>
            </a:r>
          </a:p>
          <a:p>
            <a:r>
              <a:rPr lang="en-US" b="1" dirty="0"/>
              <a:t>Why did both sides use trench warfare as a strategy to win the war? (Pg. 622)</a:t>
            </a:r>
          </a:p>
          <a:p>
            <a:r>
              <a:rPr lang="en-US" b="1" dirty="0"/>
              <a:t>What German actions led the United States to enter World War I? (Pg. 627)</a:t>
            </a:r>
          </a:p>
        </p:txBody>
      </p:sp>
    </p:spTree>
    <p:extLst>
      <p:ext uri="{BB962C8B-B14F-4D97-AF65-F5344CB8AC3E}">
        <p14:creationId xmlns:p14="http://schemas.microsoft.com/office/powerpoint/2010/main" val="3627589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4A5DB9-8057-46A9-AA67-B30642A79DF2}"/>
              </a:ext>
            </a:extLst>
          </p:cNvPr>
          <p:cNvSpPr>
            <a:spLocks noGrp="1"/>
          </p:cNvSpPr>
          <p:nvPr>
            <p:ph idx="1"/>
          </p:nvPr>
        </p:nvSpPr>
        <p:spPr>
          <a:xfrm>
            <a:off x="9938" y="0"/>
            <a:ext cx="9134061" cy="6858000"/>
          </a:xfrm>
        </p:spPr>
        <p:txBody>
          <a:bodyPr/>
          <a:lstStyle/>
          <a:p>
            <a:r>
              <a:rPr lang="en-US" dirty="0"/>
              <a:t>1. National pride and build up of militaries added to existing tensions.</a:t>
            </a:r>
          </a:p>
          <a:p>
            <a:r>
              <a:rPr lang="en-US" dirty="0"/>
              <a:t>2. Trenches provided protection from advanced military technology.</a:t>
            </a:r>
          </a:p>
          <a:p>
            <a:r>
              <a:rPr lang="en-US" dirty="0"/>
              <a:t>3. Germany sunk military ships and Zimmermann note would have started war between U.S. and Mexico if it wasn’t intercepted by British.</a:t>
            </a:r>
          </a:p>
        </p:txBody>
      </p:sp>
    </p:spTree>
    <p:extLst>
      <p:ext uri="{BB962C8B-B14F-4D97-AF65-F5344CB8AC3E}">
        <p14:creationId xmlns:p14="http://schemas.microsoft.com/office/powerpoint/2010/main" val="4069827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hlinkClick r:id="rId2"/>
              </a:rPr>
              <a:t>https://www.youtube.com/watch?v=fb432yvCxUI</a:t>
            </a:r>
            <a:r>
              <a:rPr lang="en-US" dirty="0"/>
              <a:t> (Documentary)</a:t>
            </a:r>
          </a:p>
          <a:p>
            <a:r>
              <a:rPr lang="en-US" dirty="0">
                <a:hlinkClick r:id="rId3"/>
              </a:rPr>
              <a:t>https://video.search.yahoo.com/search/video?fr=yfp-t&amp;p=wwi+youtube#id=4&amp;vid=3eb419975a2c10186193c67a8c5181e3&amp;action=click</a:t>
            </a:r>
            <a:r>
              <a:rPr lang="en-US" dirty="0"/>
              <a:t> (Trenches)</a:t>
            </a:r>
          </a:p>
          <a:p>
            <a:r>
              <a:rPr lang="en-US" dirty="0">
                <a:hlinkClick r:id="rId4"/>
              </a:rPr>
              <a:t>https://www.youtube.com/watch?v=6KHoVBK2EVE</a:t>
            </a:r>
            <a:r>
              <a:rPr lang="en-US" dirty="0"/>
              <a:t> (Christmas Truce)</a:t>
            </a:r>
          </a:p>
          <a:p>
            <a:r>
              <a:rPr lang="en-US" dirty="0">
                <a:hlinkClick r:id="rId5"/>
              </a:rPr>
              <a:t>https://www.youtube.com/watch?v=WUlPNWDvk-c</a:t>
            </a:r>
            <a:r>
              <a:rPr lang="en-US" dirty="0"/>
              <a:t> (Christmas Truce)</a:t>
            </a:r>
          </a:p>
          <a:p>
            <a:r>
              <a:rPr lang="en-US" dirty="0">
                <a:hlinkClick r:id="rId6"/>
              </a:rPr>
              <a:t>https://www.youtube.com/watch?v=tWtETJ0Pt4g</a:t>
            </a:r>
            <a:r>
              <a:rPr lang="en-US" dirty="0"/>
              <a:t> (Chemical Warfare)</a:t>
            </a:r>
          </a:p>
          <a:p>
            <a:r>
              <a:rPr lang="en-US" dirty="0">
                <a:hlinkClick r:id="rId7"/>
              </a:rPr>
              <a:t>https://www.youtube.com/watch?v=sh-J4GSPgAM</a:t>
            </a:r>
            <a:r>
              <a:rPr lang="en-US" dirty="0"/>
              <a:t> (Christmas Truce – Snoopy vs. the Red Baron)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47991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October 15, 2015</a:t>
            </a:r>
          </a:p>
        </p:txBody>
      </p:sp>
      <p:sp>
        <p:nvSpPr>
          <p:cNvPr id="3" name="Content Placeholder 2"/>
          <p:cNvSpPr>
            <a:spLocks noGrp="1"/>
          </p:cNvSpPr>
          <p:nvPr>
            <p:ph idx="1"/>
          </p:nvPr>
        </p:nvSpPr>
        <p:spPr/>
        <p:txBody>
          <a:bodyPr/>
          <a:lstStyle/>
          <a:p>
            <a:r>
              <a:rPr lang="en-US" dirty="0"/>
              <a:t>Why do empires want to grow?</a:t>
            </a:r>
          </a:p>
        </p:txBody>
      </p:sp>
    </p:spTree>
    <p:extLst>
      <p:ext uri="{BB962C8B-B14F-4D97-AF65-F5344CB8AC3E}">
        <p14:creationId xmlns:p14="http://schemas.microsoft.com/office/powerpoint/2010/main" val="3985514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457200"/>
            <a:ext cx="9103104" cy="762000"/>
          </a:xfrm>
        </p:spPr>
        <p:txBody>
          <a:bodyPr>
            <a:normAutofit/>
          </a:bodyPr>
          <a:lstStyle/>
          <a:p>
            <a:r>
              <a:rPr lang="en-US" dirty="0"/>
              <a:t>Causes of WWI</a:t>
            </a:r>
          </a:p>
        </p:txBody>
      </p:sp>
      <p:sp>
        <p:nvSpPr>
          <p:cNvPr id="3" name="Content Placeholder 2"/>
          <p:cNvSpPr>
            <a:spLocks noGrp="1"/>
          </p:cNvSpPr>
          <p:nvPr>
            <p:ph idx="1"/>
          </p:nvPr>
        </p:nvSpPr>
        <p:spPr>
          <a:xfrm>
            <a:off x="-33969" y="1524000"/>
            <a:ext cx="9144000" cy="5334000"/>
          </a:xfrm>
        </p:spPr>
        <p:txBody>
          <a:bodyPr>
            <a:normAutofit/>
          </a:bodyPr>
          <a:lstStyle/>
          <a:p>
            <a:pPr marL="514350" indent="-514350">
              <a:buFont typeface="+mj-lt"/>
              <a:buAutoNum type="arabicPeriod"/>
            </a:pPr>
            <a:r>
              <a:rPr lang="en-US" sz="2800" b="1" u="sng" dirty="0"/>
              <a:t>Imperialism (colonization) </a:t>
            </a:r>
            <a:r>
              <a:rPr lang="en-US" sz="2800" b="1" dirty="0"/>
              <a:t>– </a:t>
            </a:r>
            <a:r>
              <a:rPr lang="en-US" sz="2800" dirty="0">
                <a:solidFill>
                  <a:schemeClr val="tx1">
                    <a:lumMod val="50000"/>
                    <a:lumOff val="50000"/>
                  </a:schemeClr>
                </a:solidFill>
              </a:rPr>
              <a:t>forceful takeover of a weaker nation to become more powerful.</a:t>
            </a:r>
          </a:p>
          <a:p>
            <a:pPr marL="800100" lvl="2" indent="0">
              <a:buNone/>
            </a:pPr>
            <a:r>
              <a:rPr lang="en-US" sz="2800" dirty="0">
                <a:solidFill>
                  <a:schemeClr val="tx1">
                    <a:lumMod val="50000"/>
                    <a:lumOff val="50000"/>
                  </a:schemeClr>
                </a:solidFill>
              </a:rPr>
              <a:t>*Benefits? Disadvantages?</a:t>
            </a:r>
          </a:p>
          <a:p>
            <a:pPr marL="514350" indent="-514350">
              <a:buFont typeface="+mj-lt"/>
              <a:buAutoNum type="arabicPeriod"/>
            </a:pPr>
            <a:r>
              <a:rPr lang="en-US" sz="2800" b="1" u="sng" dirty="0"/>
              <a:t>Nationalism</a:t>
            </a:r>
            <a:r>
              <a:rPr lang="en-US" sz="2800" dirty="0"/>
              <a:t> – </a:t>
            </a:r>
            <a:r>
              <a:rPr lang="en-US" sz="2800" dirty="0">
                <a:solidFill>
                  <a:schemeClr val="tx1">
                    <a:lumMod val="50000"/>
                    <a:lumOff val="50000"/>
                  </a:schemeClr>
                </a:solidFill>
              </a:rPr>
              <a:t>patriotism for your country. </a:t>
            </a:r>
          </a:p>
          <a:p>
            <a:pPr marL="514350" indent="-514350">
              <a:buFont typeface="+mj-lt"/>
              <a:buAutoNum type="arabicPeriod"/>
            </a:pPr>
            <a:r>
              <a:rPr lang="en-US" sz="2800" b="1" u="sng" dirty="0"/>
              <a:t>Militarism</a:t>
            </a:r>
            <a:r>
              <a:rPr lang="en-US" sz="2800" b="1" dirty="0"/>
              <a:t> – </a:t>
            </a:r>
            <a:r>
              <a:rPr lang="en-US" sz="2800" dirty="0">
                <a:solidFill>
                  <a:schemeClr val="tx1">
                    <a:lumMod val="50000"/>
                    <a:lumOff val="50000"/>
                  </a:schemeClr>
                </a:solidFill>
              </a:rPr>
              <a:t>buildup of armed forces to prepare for war</a:t>
            </a:r>
          </a:p>
          <a:p>
            <a:pPr marL="514350" indent="-514350">
              <a:buFont typeface="+mj-lt"/>
              <a:buAutoNum type="arabicPeriod"/>
            </a:pPr>
            <a:r>
              <a:rPr lang="en-US" sz="2800" b="1" u="sng" dirty="0"/>
              <a:t>Alliances</a:t>
            </a:r>
            <a:r>
              <a:rPr lang="en-US" sz="2800" dirty="0"/>
              <a:t> - </a:t>
            </a:r>
            <a:r>
              <a:rPr lang="en-US" sz="2800" dirty="0">
                <a:solidFill>
                  <a:schemeClr val="tx1">
                    <a:lumMod val="50000"/>
                    <a:lumOff val="50000"/>
                  </a:schemeClr>
                </a:solidFill>
              </a:rPr>
              <a:t>a formal agreement between nations to assist the other if they are invaded.</a:t>
            </a:r>
            <a:r>
              <a:rPr lang="en-US" sz="2800" b="1" dirty="0">
                <a:solidFill>
                  <a:schemeClr val="tx1">
                    <a:lumMod val="50000"/>
                    <a:lumOff val="50000"/>
                  </a:schemeClr>
                </a:solidFill>
              </a:rPr>
              <a:t> </a:t>
            </a:r>
          </a:p>
          <a:p>
            <a:pPr marL="514350" indent="-514350">
              <a:buFont typeface="+mj-lt"/>
              <a:buAutoNum type="arabicPeriod"/>
            </a:pPr>
            <a:r>
              <a:rPr lang="en-US" sz="2800" b="1" u="sng" dirty="0"/>
              <a:t>Assassination</a:t>
            </a:r>
            <a:r>
              <a:rPr lang="en-US" sz="2800" b="1" dirty="0"/>
              <a:t> of the Archduke</a:t>
            </a:r>
          </a:p>
          <a:p>
            <a:pPr marL="0" indent="0">
              <a:buNone/>
            </a:pPr>
            <a:endParaRPr lang="en-US" dirty="0"/>
          </a:p>
        </p:txBody>
      </p:sp>
    </p:spTree>
    <p:extLst>
      <p:ext uri="{BB962C8B-B14F-4D97-AF65-F5344CB8AC3E}">
        <p14:creationId xmlns:p14="http://schemas.microsoft.com/office/powerpoint/2010/main" val="68028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5334000"/>
          </a:xfrm>
        </p:spPr>
        <p:txBody>
          <a:bodyPr>
            <a:normAutofit/>
          </a:bodyPr>
          <a:lstStyle/>
          <a:p>
            <a:r>
              <a:rPr lang="en-US" sz="3600" dirty="0">
                <a:solidFill>
                  <a:schemeClr val="bg1">
                    <a:lumMod val="65000"/>
                  </a:schemeClr>
                </a:solidFill>
              </a:rPr>
              <a:t>Every war was terrible and had large loss of life and even though we will cover the battles that occurred during WWI, it is important to remember that the causes and the aftermaths of all wars is much more important than the battles themselves.</a:t>
            </a:r>
          </a:p>
        </p:txBody>
      </p:sp>
    </p:spTree>
    <p:extLst>
      <p:ext uri="{BB962C8B-B14F-4D97-AF65-F5344CB8AC3E}">
        <p14:creationId xmlns:p14="http://schemas.microsoft.com/office/powerpoint/2010/main" val="4226964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04800"/>
            <a:ext cx="9120249" cy="6553199"/>
          </a:xfrm>
        </p:spPr>
        <p:txBody>
          <a:bodyPr>
            <a:normAutofit/>
          </a:bodyPr>
          <a:lstStyle/>
          <a:p>
            <a:r>
              <a:rPr lang="en-US" sz="2800" b="1" dirty="0"/>
              <a:t>Why did European nations </a:t>
            </a:r>
            <a:r>
              <a:rPr lang="en-US" sz="2800" b="1" u="sng" dirty="0"/>
              <a:t>imperialize</a:t>
            </a:r>
            <a:r>
              <a:rPr lang="en-US" sz="2800" b="1" dirty="0"/>
              <a:t> (colonize) others?</a:t>
            </a:r>
          </a:p>
          <a:p>
            <a:pPr marL="971550" lvl="1" indent="-514350">
              <a:buFont typeface="+mj-lt"/>
              <a:buAutoNum type="arabicPeriod"/>
            </a:pPr>
            <a:r>
              <a:rPr lang="en-US" b="1" dirty="0"/>
              <a:t>To keep expanding their empires.  </a:t>
            </a:r>
            <a:r>
              <a:rPr lang="en-US" dirty="0">
                <a:solidFill>
                  <a:schemeClr val="bg1">
                    <a:lumMod val="65000"/>
                  </a:schemeClr>
                </a:solidFill>
              </a:rPr>
              <a:t>If they allowed one nation to become too strong, they might lose to that country in a war someday. </a:t>
            </a:r>
          </a:p>
          <a:p>
            <a:pPr marL="971550" lvl="1" indent="-514350">
              <a:buFont typeface="+mj-lt"/>
              <a:buAutoNum type="arabicPeriod"/>
            </a:pPr>
            <a:r>
              <a:rPr lang="en-US" b="1" dirty="0"/>
              <a:t>Need for more raw materials</a:t>
            </a:r>
            <a:r>
              <a:rPr lang="en-US" b="1" dirty="0">
                <a:solidFill>
                  <a:schemeClr val="bg1">
                    <a:lumMod val="65000"/>
                  </a:schemeClr>
                </a:solidFill>
              </a:rPr>
              <a:t>,</a:t>
            </a:r>
            <a:r>
              <a:rPr lang="en-US" b="1" dirty="0"/>
              <a:t> </a:t>
            </a:r>
            <a:r>
              <a:rPr lang="en-US" dirty="0">
                <a:solidFill>
                  <a:schemeClr val="bg1">
                    <a:lumMod val="65000"/>
                  </a:schemeClr>
                </a:solidFill>
              </a:rPr>
              <a:t>Africa had an abundance</a:t>
            </a:r>
            <a:endParaRPr lang="en-US" b="1" dirty="0"/>
          </a:p>
          <a:p>
            <a:pPr marL="971550" lvl="1" indent="-514350">
              <a:buFont typeface="+mj-lt"/>
              <a:buAutoNum type="arabicPeriod"/>
            </a:pPr>
            <a:r>
              <a:rPr lang="en-US" b="1" dirty="0"/>
              <a:t>Expand their markets, sell more products, make more money. </a:t>
            </a:r>
            <a:r>
              <a:rPr lang="en-US" dirty="0">
                <a:solidFill>
                  <a:schemeClr val="bg1">
                    <a:lumMod val="65000"/>
                  </a:schemeClr>
                </a:solidFill>
              </a:rPr>
              <a:t>they forced the colonized people to buy only their goods.</a:t>
            </a:r>
            <a:r>
              <a:rPr lang="en-US" b="1" dirty="0">
                <a:solidFill>
                  <a:schemeClr val="bg1">
                    <a:lumMod val="65000"/>
                  </a:schemeClr>
                </a:solidFill>
              </a:rPr>
              <a:t> </a:t>
            </a:r>
          </a:p>
          <a:p>
            <a:pPr marL="971550" lvl="1" indent="-514350">
              <a:buFont typeface="+mj-lt"/>
              <a:buAutoNum type="arabicPeriod"/>
            </a:pPr>
            <a:r>
              <a:rPr lang="en-US" b="1" dirty="0"/>
              <a:t>They needed port cities around the world to stop, get new troops, food/water </a:t>
            </a:r>
            <a:r>
              <a:rPr lang="en-US" dirty="0">
                <a:solidFill>
                  <a:schemeClr val="bg1">
                    <a:lumMod val="65000"/>
                  </a:schemeClr>
                </a:solidFill>
              </a:rPr>
              <a:t>in order to maintain global dominance</a:t>
            </a:r>
          </a:p>
          <a:p>
            <a:endParaRPr lang="en-US" dirty="0"/>
          </a:p>
        </p:txBody>
      </p:sp>
    </p:spTree>
    <p:extLst>
      <p:ext uri="{BB962C8B-B14F-4D97-AF65-F5344CB8AC3E}">
        <p14:creationId xmlns:p14="http://schemas.microsoft.com/office/powerpoint/2010/main" val="3672883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75" y="15922"/>
            <a:ext cx="9144000" cy="6705599"/>
          </a:xfrm>
        </p:spPr>
        <p:txBody>
          <a:bodyPr>
            <a:normAutofit/>
          </a:bodyPr>
          <a:lstStyle/>
          <a:p>
            <a:r>
              <a:rPr lang="en-US" sz="2800" b="1" u="sng" dirty="0"/>
              <a:t>1. Colonization of Africa </a:t>
            </a:r>
            <a:r>
              <a:rPr lang="en-US" sz="2800" b="1" dirty="0"/>
              <a:t>– Between (1881-1914) 90% of Africa was colonized by European nations. </a:t>
            </a:r>
            <a:r>
              <a:rPr lang="en-US" sz="2400" dirty="0">
                <a:solidFill>
                  <a:schemeClr val="bg1">
                    <a:lumMod val="75000"/>
                  </a:schemeClr>
                </a:solidFill>
              </a:rPr>
              <a:t>(In 1870, 10% of Africa was under European control; by 1914 it was 90%)</a:t>
            </a:r>
          </a:p>
          <a:p>
            <a:endParaRPr lang="en-US" sz="2800" dirty="0"/>
          </a:p>
        </p:txBody>
      </p:sp>
      <p:pic>
        <p:nvPicPr>
          <p:cNvPr id="2" name="Picture 1"/>
          <p:cNvPicPr>
            <a:picLocks noChangeAspect="1"/>
          </p:cNvPicPr>
          <p:nvPr/>
        </p:nvPicPr>
        <p:blipFill>
          <a:blip r:embed="rId2"/>
          <a:stretch>
            <a:fillRect/>
          </a:stretch>
        </p:blipFill>
        <p:spPr>
          <a:xfrm>
            <a:off x="609600" y="1295400"/>
            <a:ext cx="8047741" cy="5512151"/>
          </a:xfrm>
          <a:prstGeom prst="rect">
            <a:avLst/>
          </a:prstGeom>
        </p:spPr>
      </p:pic>
    </p:spTree>
    <p:extLst>
      <p:ext uri="{BB962C8B-B14F-4D97-AF65-F5344CB8AC3E}">
        <p14:creationId xmlns:p14="http://schemas.microsoft.com/office/powerpoint/2010/main" val="663157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5638800"/>
          </a:xfrm>
        </p:spPr>
        <p:txBody>
          <a:bodyPr>
            <a:normAutofit/>
          </a:bodyPr>
          <a:lstStyle/>
          <a:p>
            <a:pPr marL="0" indent="0">
              <a:buNone/>
            </a:pPr>
            <a:r>
              <a:rPr lang="en-US" b="1" u="sng" dirty="0"/>
              <a:t>2. Nationalism </a:t>
            </a:r>
            <a:r>
              <a:rPr lang="en-US" sz="2800" b="1" dirty="0"/>
              <a:t>- extreme patriotism was a significant factor to the outbreak of WW1. </a:t>
            </a:r>
          </a:p>
          <a:p>
            <a:r>
              <a:rPr lang="en-US" sz="2800" b="1" dirty="0"/>
              <a:t>Ethnic differences also played a role</a:t>
            </a:r>
            <a:r>
              <a:rPr lang="en-US" sz="2800" dirty="0">
                <a:solidFill>
                  <a:schemeClr val="bg1">
                    <a:lumMod val="65000"/>
                  </a:schemeClr>
                </a:solidFill>
              </a:rPr>
              <a:t> in Nationalism</a:t>
            </a:r>
            <a:r>
              <a:rPr lang="en-US" sz="2800" b="1" dirty="0"/>
              <a:t>. </a:t>
            </a:r>
          </a:p>
          <a:p>
            <a:r>
              <a:rPr lang="en-US" sz="2400" dirty="0">
                <a:solidFill>
                  <a:schemeClr val="bg1">
                    <a:lumMod val="65000"/>
                  </a:schemeClr>
                </a:solidFill>
              </a:rPr>
              <a:t>Each of Europe’s Great Powers developed an excessive belief in its own cultural, economic and military supremacy. </a:t>
            </a:r>
          </a:p>
          <a:p>
            <a:r>
              <a:rPr lang="en-US" sz="2400" dirty="0">
                <a:solidFill>
                  <a:schemeClr val="bg1">
                    <a:lumMod val="65000"/>
                  </a:schemeClr>
                </a:solidFill>
              </a:rPr>
              <a:t>This over-confidence led to a fatal misconception: in the event of war in Europe, one’s own country would be victorious very quickly.</a:t>
            </a:r>
          </a:p>
        </p:txBody>
      </p:sp>
      <p:pic>
        <p:nvPicPr>
          <p:cNvPr id="4" name="Picture 3"/>
          <p:cNvPicPr>
            <a:picLocks noChangeAspect="1"/>
          </p:cNvPicPr>
          <p:nvPr/>
        </p:nvPicPr>
        <p:blipFill>
          <a:blip r:embed="rId2"/>
          <a:stretch>
            <a:fillRect/>
          </a:stretch>
        </p:blipFill>
        <p:spPr>
          <a:xfrm>
            <a:off x="6669911" y="3810000"/>
            <a:ext cx="2474089" cy="2931795"/>
          </a:xfrm>
          <a:prstGeom prst="rect">
            <a:avLst/>
          </a:prstGeom>
        </p:spPr>
      </p:pic>
      <p:pic>
        <p:nvPicPr>
          <p:cNvPr id="5" name="Picture 4"/>
          <p:cNvPicPr>
            <a:picLocks noChangeAspect="1"/>
          </p:cNvPicPr>
          <p:nvPr/>
        </p:nvPicPr>
        <p:blipFill rotWithShape="1">
          <a:blip r:embed="rId3"/>
          <a:srcRect l="5481" t="4761" r="5037" b="2380"/>
          <a:stretch/>
        </p:blipFill>
        <p:spPr>
          <a:xfrm>
            <a:off x="6927" y="3789996"/>
            <a:ext cx="2159760" cy="3068003"/>
          </a:xfrm>
          <a:prstGeom prst="rect">
            <a:avLst/>
          </a:prstGeom>
        </p:spPr>
      </p:pic>
      <p:pic>
        <p:nvPicPr>
          <p:cNvPr id="6" name="Picture 5"/>
          <p:cNvPicPr>
            <a:picLocks noChangeAspect="1"/>
          </p:cNvPicPr>
          <p:nvPr/>
        </p:nvPicPr>
        <p:blipFill>
          <a:blip r:embed="rId4"/>
          <a:stretch>
            <a:fillRect/>
          </a:stretch>
        </p:blipFill>
        <p:spPr>
          <a:xfrm>
            <a:off x="2427799" y="3810000"/>
            <a:ext cx="4080794" cy="3048000"/>
          </a:xfrm>
          <a:prstGeom prst="rect">
            <a:avLst/>
          </a:prstGeom>
        </p:spPr>
      </p:pic>
    </p:spTree>
    <p:extLst>
      <p:ext uri="{BB962C8B-B14F-4D97-AF65-F5344CB8AC3E}">
        <p14:creationId xmlns:p14="http://schemas.microsoft.com/office/powerpoint/2010/main" val="1964270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67645"/>
            <a:ext cx="9144000" cy="2476500"/>
          </a:xfrm>
        </p:spPr>
        <p:txBody>
          <a:bodyPr>
            <a:normAutofit/>
          </a:bodyPr>
          <a:lstStyle/>
          <a:p>
            <a:r>
              <a:rPr lang="en-US" sz="2400" dirty="0">
                <a:solidFill>
                  <a:schemeClr val="bg1">
                    <a:lumMod val="65000"/>
                  </a:schemeClr>
                </a:solidFill>
              </a:rPr>
              <a:t>The early 1900’s saw the development and production of frightful new weapons, capable of killing on a large scale. </a:t>
            </a:r>
          </a:p>
          <a:p>
            <a:r>
              <a:rPr lang="en-US" sz="2400" dirty="0">
                <a:solidFill>
                  <a:schemeClr val="bg1">
                    <a:lumMod val="65000"/>
                  </a:schemeClr>
                </a:solidFill>
              </a:rPr>
              <a:t>Utilizing new mass-production techniques, Western nations churned out these weapons in large quantities and at a rapid pace. </a:t>
            </a:r>
          </a:p>
          <a:p>
            <a:r>
              <a:rPr lang="en-US" sz="2400" dirty="0">
                <a:solidFill>
                  <a:schemeClr val="bg1">
                    <a:lumMod val="65000"/>
                  </a:schemeClr>
                </a:solidFill>
              </a:rPr>
              <a:t>As tensions increased over colonization, the threat of war loomed and many European nations began amassing large armies.</a:t>
            </a:r>
          </a:p>
        </p:txBody>
      </p:sp>
      <p:pic>
        <p:nvPicPr>
          <p:cNvPr id="5" name="Picture 4"/>
          <p:cNvPicPr>
            <a:picLocks noChangeAspect="1"/>
          </p:cNvPicPr>
          <p:nvPr/>
        </p:nvPicPr>
        <p:blipFill>
          <a:blip r:embed="rId2"/>
          <a:stretch>
            <a:fillRect/>
          </a:stretch>
        </p:blipFill>
        <p:spPr>
          <a:xfrm>
            <a:off x="0" y="937420"/>
            <a:ext cx="4267200" cy="3430225"/>
          </a:xfrm>
          <a:prstGeom prst="rect">
            <a:avLst/>
          </a:prstGeom>
        </p:spPr>
      </p:pic>
      <p:sp>
        <p:nvSpPr>
          <p:cNvPr id="6" name="Rectangle 5"/>
          <p:cNvSpPr/>
          <p:nvPr/>
        </p:nvSpPr>
        <p:spPr>
          <a:xfrm>
            <a:off x="0" y="10391"/>
            <a:ext cx="9144000" cy="954107"/>
          </a:xfrm>
          <a:prstGeom prst="rect">
            <a:avLst/>
          </a:prstGeom>
        </p:spPr>
        <p:txBody>
          <a:bodyPr wrap="square">
            <a:spAutoFit/>
          </a:bodyPr>
          <a:lstStyle/>
          <a:p>
            <a:pPr lvl="0">
              <a:spcBef>
                <a:spcPct val="20000"/>
              </a:spcBef>
            </a:pPr>
            <a:r>
              <a:rPr lang="en-US" sz="2800" b="1" u="sng" dirty="0">
                <a:solidFill>
                  <a:prstClr val="black"/>
                </a:solidFill>
              </a:rPr>
              <a:t>3. Militarism</a:t>
            </a:r>
            <a:r>
              <a:rPr lang="en-US" sz="2800" b="1" dirty="0">
                <a:solidFill>
                  <a:prstClr val="black"/>
                </a:solidFill>
              </a:rPr>
              <a:t> (build up of army/weapons) in Europe a was a major factor to the outbreak of WW1. </a:t>
            </a:r>
          </a:p>
        </p:txBody>
      </p:sp>
      <p:pic>
        <p:nvPicPr>
          <p:cNvPr id="2" name="Picture 1"/>
          <p:cNvPicPr>
            <a:picLocks noChangeAspect="1"/>
          </p:cNvPicPr>
          <p:nvPr/>
        </p:nvPicPr>
        <p:blipFill>
          <a:blip r:embed="rId3"/>
          <a:stretch>
            <a:fillRect/>
          </a:stretch>
        </p:blipFill>
        <p:spPr>
          <a:xfrm>
            <a:off x="4580658" y="961665"/>
            <a:ext cx="4541307" cy="3405980"/>
          </a:xfrm>
          <a:prstGeom prst="rect">
            <a:avLst/>
          </a:prstGeom>
        </p:spPr>
      </p:pic>
    </p:spTree>
    <p:extLst>
      <p:ext uri="{BB962C8B-B14F-4D97-AF65-F5344CB8AC3E}">
        <p14:creationId xmlns:p14="http://schemas.microsoft.com/office/powerpoint/2010/main" val="29834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an alliance?</a:t>
            </a:r>
            <a:br>
              <a:rPr lang="en-US" dirty="0"/>
            </a:br>
            <a:r>
              <a:rPr lang="en-US" dirty="0"/>
              <a:t>Examples?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8018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63D0-B79A-4FE4-B389-768E83B28D5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B84A809-189C-4183-B0ED-49FE9FF182C5}"/>
              </a:ext>
            </a:extLst>
          </p:cNvPr>
          <p:cNvPicPr>
            <a:picLocks noGrp="1" noChangeAspect="1"/>
          </p:cNvPicPr>
          <p:nvPr>
            <p:ph idx="1"/>
          </p:nvPr>
        </p:nvPicPr>
        <p:blipFill>
          <a:blip r:embed="rId2"/>
          <a:stretch>
            <a:fillRect/>
          </a:stretch>
        </p:blipFill>
        <p:spPr>
          <a:xfrm>
            <a:off x="457200" y="13253"/>
            <a:ext cx="8229600" cy="6692348"/>
          </a:xfrm>
          <a:prstGeom prst="rect">
            <a:avLst/>
          </a:prstGeom>
        </p:spPr>
      </p:pic>
    </p:spTree>
    <p:extLst>
      <p:ext uri="{BB962C8B-B14F-4D97-AF65-F5344CB8AC3E}">
        <p14:creationId xmlns:p14="http://schemas.microsoft.com/office/powerpoint/2010/main" val="4088038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954" y="14732"/>
            <a:ext cx="8229600" cy="671068"/>
          </a:xfrm>
        </p:spPr>
        <p:txBody>
          <a:bodyPr>
            <a:normAutofit fontScale="90000"/>
          </a:bodyPr>
          <a:lstStyle/>
          <a:p>
            <a:r>
              <a:rPr lang="en-US" b="1" dirty="0"/>
              <a:t>4. Alliance system</a:t>
            </a:r>
          </a:p>
        </p:txBody>
      </p:sp>
      <p:sp>
        <p:nvSpPr>
          <p:cNvPr id="4" name="Content Placeholder 3"/>
          <p:cNvSpPr>
            <a:spLocks noGrp="1"/>
          </p:cNvSpPr>
          <p:nvPr>
            <p:ph idx="1"/>
          </p:nvPr>
        </p:nvSpPr>
        <p:spPr>
          <a:xfrm>
            <a:off x="10391" y="703996"/>
            <a:ext cx="9144000" cy="5862637"/>
          </a:xfrm>
        </p:spPr>
        <p:txBody>
          <a:bodyPr>
            <a:normAutofit/>
          </a:bodyPr>
          <a:lstStyle/>
          <a:p>
            <a:r>
              <a:rPr lang="en-GB" sz="2800" b="1" u="sng" dirty="0"/>
              <a:t>Alliance – </a:t>
            </a:r>
            <a:r>
              <a:rPr lang="en-GB" sz="2800" b="1" dirty="0"/>
              <a:t>a group of nations uniting to assist each other for a common cause (in this case it was war) </a:t>
            </a:r>
          </a:p>
          <a:p>
            <a:r>
              <a:rPr lang="en-GB" sz="2800" b="1" u="sng" dirty="0"/>
              <a:t>1882</a:t>
            </a:r>
            <a:r>
              <a:rPr lang="en-US" sz="2800" u="sng" dirty="0"/>
              <a:t> </a:t>
            </a:r>
            <a:r>
              <a:rPr lang="en-GB" sz="2800" b="1" u="sng" dirty="0"/>
              <a:t>The Triple Alliance</a:t>
            </a:r>
            <a:r>
              <a:rPr lang="en-US" sz="2800" b="1" u="sng" dirty="0"/>
              <a:t>:</a:t>
            </a:r>
            <a:r>
              <a:rPr lang="en-US" sz="2800" b="1" dirty="0"/>
              <a:t> </a:t>
            </a:r>
            <a:r>
              <a:rPr lang="en-US" sz="2800" b="1" dirty="0" err="1"/>
              <a:t>Ger</a:t>
            </a:r>
            <a:r>
              <a:rPr lang="en-US" sz="2800" b="1" dirty="0"/>
              <a:t>/</a:t>
            </a:r>
            <a:r>
              <a:rPr lang="en-US" sz="2800" b="1" dirty="0" err="1"/>
              <a:t>Aust</a:t>
            </a:r>
            <a:r>
              <a:rPr lang="en-US" sz="2800" b="1" dirty="0"/>
              <a:t>-Hung allied against Russia </a:t>
            </a:r>
            <a:endParaRPr lang="en-US" sz="2800" b="1" u="sng" dirty="0"/>
          </a:p>
          <a:p>
            <a:pPr marL="0" indent="0">
              <a:buNone/>
            </a:pPr>
            <a:endParaRPr lang="en-GB" b="1" dirty="0"/>
          </a:p>
          <a:p>
            <a:endParaRPr lang="en-US" sz="2800" dirty="0"/>
          </a:p>
          <a:p>
            <a:endParaRPr lang="en-US" sz="2800" dirty="0"/>
          </a:p>
          <a:p>
            <a:endParaRPr lang="en-US" sz="2800" dirty="0"/>
          </a:p>
          <a:p>
            <a:endParaRPr lang="en-US" sz="2800" dirty="0"/>
          </a:p>
          <a:p>
            <a:endParaRPr lang="en-US" dirty="0"/>
          </a:p>
          <a:p>
            <a:endParaRPr lang="en-US" dirty="0"/>
          </a:p>
        </p:txBody>
      </p:sp>
      <p:pic>
        <p:nvPicPr>
          <p:cNvPr id="3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
            <a:ext cx="1143000" cy="74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4123" y="0"/>
            <a:ext cx="1319213" cy="85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2209800" y="2234045"/>
            <a:ext cx="6812017" cy="4648200"/>
          </a:xfrm>
          <a:prstGeom prst="rect">
            <a:avLst/>
          </a:prstGeom>
        </p:spPr>
      </p:pic>
    </p:spTree>
    <p:extLst>
      <p:ext uri="{BB962C8B-B14F-4D97-AF65-F5344CB8AC3E}">
        <p14:creationId xmlns:p14="http://schemas.microsoft.com/office/powerpoint/2010/main" val="1163251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n-lt"/>
              </a:rPr>
              <a:t>Monday, October 19, 2015</a:t>
            </a:r>
          </a:p>
        </p:txBody>
      </p:sp>
      <p:sp>
        <p:nvSpPr>
          <p:cNvPr id="3" name="Content Placeholder 2"/>
          <p:cNvSpPr>
            <a:spLocks noGrp="1"/>
          </p:cNvSpPr>
          <p:nvPr>
            <p:ph idx="1"/>
          </p:nvPr>
        </p:nvSpPr>
        <p:spPr>
          <a:xfrm>
            <a:off x="0" y="1371600"/>
            <a:ext cx="9144000" cy="5486400"/>
          </a:xfrm>
        </p:spPr>
        <p:txBody>
          <a:bodyPr/>
          <a:lstStyle/>
          <a:p>
            <a:r>
              <a:rPr lang="en-US" dirty="0"/>
              <a:t>Why do countries join together during wars? (Review </a:t>
            </a:r>
            <a:r>
              <a:rPr lang="en-US"/>
              <a:t>from last week.</a:t>
            </a:r>
            <a:r>
              <a:rPr lang="en-US" dirty="0"/>
              <a:t>)</a:t>
            </a:r>
            <a:endParaRPr lang="en-US"/>
          </a:p>
        </p:txBody>
      </p:sp>
    </p:spTree>
    <p:extLst>
      <p:ext uri="{BB962C8B-B14F-4D97-AF65-F5344CB8AC3E}">
        <p14:creationId xmlns:p14="http://schemas.microsoft.com/office/powerpoint/2010/main" val="1384803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3855"/>
            <a:ext cx="9144000" cy="976745"/>
          </a:xfrm>
        </p:spPr>
        <p:txBody>
          <a:bodyPr>
            <a:normAutofit/>
          </a:bodyPr>
          <a:lstStyle/>
          <a:p>
            <a:r>
              <a:rPr lang="en-US" sz="2800" b="1" dirty="0"/>
              <a:t>1890 Russia loosely allies with Romania &amp; Bulgaria but so does A/H</a:t>
            </a:r>
            <a:endParaRPr lang="en-US" b="1" dirty="0"/>
          </a:p>
          <a:p>
            <a:pPr lvl="1"/>
            <a:endParaRPr lang="en-GB" b="1" dirty="0"/>
          </a:p>
          <a:p>
            <a:pPr marL="0" indent="0">
              <a:buNone/>
            </a:pPr>
            <a:endParaRPr lang="en-GB" b="1" dirty="0"/>
          </a:p>
          <a:p>
            <a:endParaRPr lang="en-US" sz="2800" dirty="0"/>
          </a:p>
          <a:p>
            <a:endParaRPr lang="en-US" sz="2800" dirty="0"/>
          </a:p>
          <a:p>
            <a:endParaRPr lang="en-US" sz="2800" dirty="0"/>
          </a:p>
          <a:p>
            <a:endParaRPr lang="en-US" sz="2800" dirty="0"/>
          </a:p>
          <a:p>
            <a:endParaRPr lang="en-US" dirty="0"/>
          </a:p>
          <a:p>
            <a:endParaRPr lang="en-US" dirty="0"/>
          </a:p>
        </p:txBody>
      </p:sp>
      <p:pic>
        <p:nvPicPr>
          <p:cNvPr id="308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787" y="914400"/>
            <a:ext cx="1319213" cy="85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1083144" y="1174233"/>
            <a:ext cx="6977711" cy="5683767"/>
          </a:xfrm>
          <a:prstGeom prst="rect">
            <a:avLst/>
          </a:prstGeom>
        </p:spPr>
      </p:pic>
      <p:sp>
        <p:nvSpPr>
          <p:cNvPr id="6" name="Oval 5"/>
          <p:cNvSpPr/>
          <p:nvPr/>
        </p:nvSpPr>
        <p:spPr>
          <a:xfrm>
            <a:off x="6172200" y="2286000"/>
            <a:ext cx="914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81600" y="4000500"/>
            <a:ext cx="9906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83546" y="3429000"/>
            <a:ext cx="1279054" cy="1143000"/>
          </a:xfrm>
          <a:prstGeom prst="ellipse">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5867400" y="3124200"/>
            <a:ext cx="593256" cy="914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46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3464"/>
            <a:ext cx="9144000" cy="1062037"/>
          </a:xfrm>
        </p:spPr>
        <p:txBody>
          <a:bodyPr>
            <a:normAutofit fontScale="92500"/>
          </a:bodyPr>
          <a:lstStyle/>
          <a:p>
            <a:r>
              <a:rPr lang="en-GB" sz="2800" b="1" u="sng" dirty="0"/>
              <a:t>1892</a:t>
            </a:r>
            <a:r>
              <a:rPr lang="en-US" sz="2800" u="sng" dirty="0"/>
              <a:t> </a:t>
            </a:r>
            <a:r>
              <a:rPr lang="en-GB" sz="2800" b="1" u="sng" dirty="0"/>
              <a:t>Franco-Russian Alliance: </a:t>
            </a:r>
            <a:r>
              <a:rPr lang="en-GB" sz="2800" b="1" dirty="0"/>
              <a:t>Russia and France allied against</a:t>
            </a:r>
            <a:endParaRPr lang="en-GB" sz="2800" b="1" u="sng" dirty="0"/>
          </a:p>
          <a:p>
            <a:pPr marL="457200" lvl="1" indent="0">
              <a:buNone/>
            </a:pPr>
            <a:r>
              <a:rPr lang="en-GB" b="1" dirty="0" err="1"/>
              <a:t>Ger</a:t>
            </a:r>
            <a:r>
              <a:rPr lang="en-GB" b="1" dirty="0"/>
              <a:t>/</a:t>
            </a:r>
            <a:r>
              <a:rPr lang="en-GB" b="1" dirty="0" err="1"/>
              <a:t>Aust</a:t>
            </a:r>
            <a:r>
              <a:rPr lang="en-GB" b="1" dirty="0"/>
              <a:t>-Hung</a:t>
            </a:r>
          </a:p>
          <a:p>
            <a:pPr lvl="1"/>
            <a:endParaRPr lang="en-GB" b="1" dirty="0"/>
          </a:p>
          <a:p>
            <a:pPr marL="0" indent="0">
              <a:buNone/>
            </a:pPr>
            <a:endParaRPr lang="en-GB" b="1" dirty="0"/>
          </a:p>
          <a:p>
            <a:endParaRPr lang="en-US" sz="2800" dirty="0"/>
          </a:p>
          <a:p>
            <a:endParaRPr lang="en-US" sz="2800" dirty="0"/>
          </a:p>
          <a:p>
            <a:endParaRPr lang="en-US" sz="2800" dirty="0"/>
          </a:p>
          <a:p>
            <a:endParaRPr lang="en-US" sz="2800" dirty="0"/>
          </a:p>
          <a:p>
            <a:endParaRPr lang="en-US" dirty="0"/>
          </a:p>
          <a:p>
            <a:endParaRPr lang="en-US" dirty="0"/>
          </a:p>
        </p:txBody>
      </p:sp>
      <p:pic>
        <p:nvPicPr>
          <p:cNvPr id="5" name="Picture 4"/>
          <p:cNvPicPr>
            <a:picLocks noChangeAspect="1"/>
          </p:cNvPicPr>
          <p:nvPr/>
        </p:nvPicPr>
        <p:blipFill rotWithShape="1">
          <a:blip r:embed="rId2"/>
          <a:srcRect l="4790" t="22444" r="7381" b="18166"/>
          <a:stretch/>
        </p:blipFill>
        <p:spPr>
          <a:xfrm>
            <a:off x="1073" y="1600200"/>
            <a:ext cx="9165693" cy="4648200"/>
          </a:xfrm>
          <a:prstGeom prst="rect">
            <a:avLst/>
          </a:prstGeom>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838200"/>
            <a:ext cx="1305732" cy="84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21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0891"/>
            <a:ext cx="8115707"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158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64" y="156207"/>
            <a:ext cx="9144000" cy="2133600"/>
          </a:xfrm>
        </p:spPr>
        <p:txBody>
          <a:bodyPr>
            <a:normAutofit fontScale="92500" lnSpcReduction="20000"/>
          </a:bodyPr>
          <a:lstStyle/>
          <a:p>
            <a:r>
              <a:rPr lang="en-GB" sz="2800" b="1" u="sng" dirty="0"/>
              <a:t>1907</a:t>
            </a:r>
            <a:r>
              <a:rPr lang="en-US" sz="2800" u="sng" dirty="0"/>
              <a:t> </a:t>
            </a:r>
            <a:r>
              <a:rPr lang="en-GB" sz="2800" b="1" u="sng" dirty="0"/>
              <a:t>The Triple Entente</a:t>
            </a:r>
            <a:r>
              <a:rPr lang="en-US" sz="2800" b="1" u="sng" dirty="0"/>
              <a:t> </a:t>
            </a:r>
            <a:r>
              <a:rPr lang="en-US" sz="2800" b="1" dirty="0"/>
              <a:t>– </a:t>
            </a:r>
            <a:r>
              <a:rPr lang="en-GB" sz="2800" b="1" dirty="0"/>
              <a:t>Britain, France, Russia allied </a:t>
            </a:r>
            <a:r>
              <a:rPr lang="en-US" sz="2800" b="1" dirty="0"/>
              <a:t>against the threat of Germany</a:t>
            </a:r>
          </a:p>
          <a:p>
            <a:r>
              <a:rPr lang="en-US" sz="2600" dirty="0">
                <a:solidFill>
                  <a:schemeClr val="bg1">
                    <a:lumMod val="65000"/>
                  </a:schemeClr>
                </a:solidFill>
              </a:rPr>
              <a:t>Russia signed the Triple Entente to counter the actions of </a:t>
            </a:r>
            <a:r>
              <a:rPr lang="en-US" sz="2600" dirty="0" err="1">
                <a:solidFill>
                  <a:schemeClr val="bg1">
                    <a:lumMod val="65000"/>
                  </a:schemeClr>
                </a:solidFill>
              </a:rPr>
              <a:t>Aust</a:t>
            </a:r>
            <a:r>
              <a:rPr lang="en-US" sz="2600" dirty="0">
                <a:solidFill>
                  <a:schemeClr val="bg1">
                    <a:lumMod val="65000"/>
                  </a:schemeClr>
                </a:solidFill>
              </a:rPr>
              <a:t>-Hung and Germany in the Balkans.</a:t>
            </a:r>
          </a:p>
          <a:p>
            <a:r>
              <a:rPr lang="en-US" sz="2600" dirty="0">
                <a:solidFill>
                  <a:schemeClr val="bg1">
                    <a:lumMod val="65000"/>
                  </a:schemeClr>
                </a:solidFill>
              </a:rPr>
              <a:t> 1914, Europe was divided between the Triple Alliance (</a:t>
            </a:r>
            <a:r>
              <a:rPr lang="en-US" sz="2600" dirty="0" err="1">
                <a:solidFill>
                  <a:schemeClr val="bg1">
                    <a:lumMod val="65000"/>
                  </a:schemeClr>
                </a:solidFill>
              </a:rPr>
              <a:t>Ger</a:t>
            </a:r>
            <a:r>
              <a:rPr lang="en-US" sz="2600" dirty="0">
                <a:solidFill>
                  <a:schemeClr val="bg1">
                    <a:lumMod val="65000"/>
                  </a:schemeClr>
                </a:solidFill>
              </a:rPr>
              <a:t>/</a:t>
            </a:r>
            <a:r>
              <a:rPr lang="en-US" sz="2600" dirty="0" err="1">
                <a:solidFill>
                  <a:schemeClr val="bg1">
                    <a:lumMod val="65000"/>
                  </a:schemeClr>
                </a:solidFill>
              </a:rPr>
              <a:t>Aust</a:t>
            </a:r>
            <a:r>
              <a:rPr lang="en-US" sz="2600" dirty="0">
                <a:solidFill>
                  <a:schemeClr val="bg1">
                    <a:lumMod val="65000"/>
                  </a:schemeClr>
                </a:solidFill>
              </a:rPr>
              <a:t>-Hung/Italy) </a:t>
            </a:r>
            <a:r>
              <a:rPr lang="en-US" sz="2600" dirty="0" err="1">
                <a:solidFill>
                  <a:schemeClr val="bg1">
                    <a:lumMod val="65000"/>
                  </a:schemeClr>
                </a:solidFill>
              </a:rPr>
              <a:t>vs</a:t>
            </a:r>
            <a:r>
              <a:rPr lang="en-US" sz="2600" dirty="0">
                <a:solidFill>
                  <a:schemeClr val="bg1">
                    <a:lumMod val="65000"/>
                  </a:schemeClr>
                </a:solidFill>
              </a:rPr>
              <a:t> Triple Entente (GBR/Fra/</a:t>
            </a:r>
            <a:r>
              <a:rPr lang="en-US" sz="2600" dirty="0" err="1">
                <a:solidFill>
                  <a:schemeClr val="bg1">
                    <a:lumMod val="65000"/>
                  </a:schemeClr>
                </a:solidFill>
              </a:rPr>
              <a:t>Rus</a:t>
            </a:r>
            <a:r>
              <a:rPr lang="en-US" sz="2600" dirty="0">
                <a:solidFill>
                  <a:schemeClr val="bg1">
                    <a:lumMod val="65000"/>
                  </a:schemeClr>
                </a:solidFill>
              </a:rPr>
              <a:t>)</a:t>
            </a:r>
          </a:p>
          <a:p>
            <a:pPr lvl="1"/>
            <a:endParaRPr lang="en-GB" b="1" dirty="0"/>
          </a:p>
          <a:p>
            <a:pPr marL="0" indent="0">
              <a:buNone/>
            </a:pPr>
            <a:endParaRPr lang="en-GB" b="1" dirty="0"/>
          </a:p>
          <a:p>
            <a:endParaRPr lang="en-US" sz="2800" dirty="0"/>
          </a:p>
          <a:p>
            <a:endParaRPr lang="en-US" sz="2800" dirty="0"/>
          </a:p>
          <a:p>
            <a:endParaRPr lang="en-US" sz="2800" dirty="0"/>
          </a:p>
          <a:p>
            <a:endParaRPr lang="en-US" sz="2800" dirty="0"/>
          </a:p>
          <a:p>
            <a:endParaRPr lang="en-US" dirty="0"/>
          </a:p>
          <a:p>
            <a:endParaRPr lang="en-US" dirty="0"/>
          </a:p>
        </p:txBody>
      </p:sp>
      <p:pic>
        <p:nvPicPr>
          <p:cNvPr id="308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218" y="1223007"/>
            <a:ext cx="1319213" cy="85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srcRect l="19252" t="25154" r="62799" b="43226"/>
          <a:stretch/>
        </p:blipFill>
        <p:spPr>
          <a:xfrm>
            <a:off x="1219199" y="2971800"/>
            <a:ext cx="6039741" cy="3886200"/>
          </a:xfrm>
          <a:prstGeom prst="rect">
            <a:avLst/>
          </a:prstGeom>
        </p:spPr>
      </p:pic>
    </p:spTree>
    <p:extLst>
      <p:ext uri="{BB962C8B-B14F-4D97-AF65-F5344CB8AC3E}">
        <p14:creationId xmlns:p14="http://schemas.microsoft.com/office/powerpoint/2010/main" val="624914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sz="3200" b="1" dirty="0">
                <a:latin typeface="+mn-lt"/>
              </a:rPr>
              <a:t>WWI 1914-18  Opposing Sides</a:t>
            </a:r>
          </a:p>
        </p:txBody>
      </p:sp>
      <p:sp>
        <p:nvSpPr>
          <p:cNvPr id="4" name="Text Placeholder 3"/>
          <p:cNvSpPr>
            <a:spLocks noGrp="1"/>
          </p:cNvSpPr>
          <p:nvPr>
            <p:ph type="body" idx="1"/>
          </p:nvPr>
        </p:nvSpPr>
        <p:spPr>
          <a:xfrm>
            <a:off x="152400" y="1507404"/>
            <a:ext cx="4040188" cy="639762"/>
          </a:xfrm>
        </p:spPr>
        <p:txBody>
          <a:bodyPr>
            <a:noAutofit/>
          </a:bodyPr>
          <a:lstStyle/>
          <a:p>
            <a:r>
              <a:rPr lang="en-US" sz="3600" u="sng" dirty="0"/>
              <a:t>1. Triple Entente </a:t>
            </a:r>
          </a:p>
          <a:p>
            <a:r>
              <a:rPr lang="en-US" sz="2800" u="sng" dirty="0"/>
              <a:t>(Allied Powers)</a:t>
            </a:r>
          </a:p>
        </p:txBody>
      </p:sp>
      <p:sp>
        <p:nvSpPr>
          <p:cNvPr id="5" name="Content Placeholder 4"/>
          <p:cNvSpPr>
            <a:spLocks noGrp="1"/>
          </p:cNvSpPr>
          <p:nvPr>
            <p:ph sz="half" idx="2"/>
          </p:nvPr>
        </p:nvSpPr>
        <p:spPr>
          <a:xfrm>
            <a:off x="0" y="2174875"/>
            <a:ext cx="8763000" cy="3951288"/>
          </a:xfrm>
        </p:spPr>
        <p:txBody>
          <a:bodyPr>
            <a:normAutofit lnSpcReduction="10000"/>
          </a:bodyPr>
          <a:lstStyle/>
          <a:p>
            <a:r>
              <a:rPr lang="en-US" sz="2800" b="1" dirty="0"/>
              <a:t>Great Britain*   </a:t>
            </a:r>
          </a:p>
          <a:p>
            <a:r>
              <a:rPr lang="en-US" sz="2800" b="1" dirty="0"/>
              <a:t>Russia*</a:t>
            </a:r>
          </a:p>
          <a:p>
            <a:r>
              <a:rPr lang="en-US" sz="2800" b="1" dirty="0"/>
              <a:t>France*</a:t>
            </a:r>
          </a:p>
          <a:p>
            <a:r>
              <a:rPr lang="en-US" sz="2800" dirty="0">
                <a:solidFill>
                  <a:schemeClr val="bg1">
                    <a:lumMod val="65000"/>
                  </a:schemeClr>
                </a:solidFill>
              </a:rPr>
              <a:t>Serbia</a:t>
            </a:r>
          </a:p>
          <a:p>
            <a:r>
              <a:rPr lang="en-US" sz="2800" dirty="0">
                <a:solidFill>
                  <a:schemeClr val="bg1">
                    <a:lumMod val="65000"/>
                  </a:schemeClr>
                </a:solidFill>
              </a:rPr>
              <a:t>Italy (1915-18)</a:t>
            </a:r>
          </a:p>
          <a:p>
            <a:r>
              <a:rPr lang="en-US" sz="2800" b="1" dirty="0"/>
              <a:t>U.S. (1917-1918)*</a:t>
            </a:r>
          </a:p>
          <a:p>
            <a:endParaRPr lang="en-US" dirty="0"/>
          </a:p>
          <a:p>
            <a:r>
              <a:rPr lang="en-US" dirty="0">
                <a:solidFill>
                  <a:schemeClr val="bg1">
                    <a:lumMod val="65000"/>
                  </a:schemeClr>
                </a:solidFill>
              </a:rPr>
              <a:t>* indicates the major nations involved</a:t>
            </a:r>
          </a:p>
        </p:txBody>
      </p:sp>
      <p:sp>
        <p:nvSpPr>
          <p:cNvPr id="6" name="Text Placeholder 5"/>
          <p:cNvSpPr>
            <a:spLocks noGrp="1"/>
          </p:cNvSpPr>
          <p:nvPr>
            <p:ph type="body" sz="quarter" idx="3"/>
          </p:nvPr>
        </p:nvSpPr>
        <p:spPr>
          <a:xfrm>
            <a:off x="5029200" y="1538577"/>
            <a:ext cx="4041775" cy="639762"/>
          </a:xfrm>
        </p:spPr>
        <p:txBody>
          <a:bodyPr>
            <a:noAutofit/>
          </a:bodyPr>
          <a:lstStyle/>
          <a:p>
            <a:r>
              <a:rPr lang="en-US" sz="3600" u="sng" dirty="0"/>
              <a:t>2. Triple Alliance </a:t>
            </a:r>
          </a:p>
          <a:p>
            <a:r>
              <a:rPr lang="en-US" sz="2800" u="sng" dirty="0"/>
              <a:t>(Central Powers)</a:t>
            </a:r>
          </a:p>
        </p:txBody>
      </p:sp>
      <p:sp>
        <p:nvSpPr>
          <p:cNvPr id="7" name="Content Placeholder 6"/>
          <p:cNvSpPr>
            <a:spLocks noGrp="1"/>
          </p:cNvSpPr>
          <p:nvPr>
            <p:ph sz="quarter" idx="4"/>
          </p:nvPr>
        </p:nvSpPr>
        <p:spPr/>
        <p:txBody>
          <a:bodyPr>
            <a:normAutofit/>
          </a:bodyPr>
          <a:lstStyle/>
          <a:p>
            <a:r>
              <a:rPr lang="en-US" sz="2800" b="1" dirty="0"/>
              <a:t>German Empire*</a:t>
            </a:r>
          </a:p>
          <a:p>
            <a:r>
              <a:rPr lang="en-US" sz="2800" b="1" dirty="0" err="1"/>
              <a:t>Aust</a:t>
            </a:r>
            <a:r>
              <a:rPr lang="en-US" sz="2800" b="1" dirty="0"/>
              <a:t>-Hung Empire*</a:t>
            </a:r>
          </a:p>
          <a:p>
            <a:r>
              <a:rPr lang="en-US" sz="2800" b="1" dirty="0"/>
              <a:t>Ottoman Empire*</a:t>
            </a:r>
          </a:p>
          <a:p>
            <a:r>
              <a:rPr lang="en-US" sz="2800" dirty="0">
                <a:solidFill>
                  <a:schemeClr val="bg1">
                    <a:lumMod val="65000"/>
                  </a:schemeClr>
                </a:solidFill>
              </a:rPr>
              <a:t>Italy (1914-15)</a:t>
            </a:r>
          </a:p>
        </p:txBody>
      </p:sp>
      <p:cxnSp>
        <p:nvCxnSpPr>
          <p:cNvPr id="8" name="Straight Connector 7"/>
          <p:cNvCxnSpPr/>
          <p:nvPr/>
        </p:nvCxnSpPr>
        <p:spPr>
          <a:xfrm>
            <a:off x="4192588" y="990600"/>
            <a:ext cx="0" cy="44196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0" y="946440"/>
            <a:ext cx="9144000" cy="4416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441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do you think the U.S. waited until 1917 to join the war?</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2027120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308" y="3409265"/>
            <a:ext cx="2862650" cy="2060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990599" y="22876"/>
            <a:ext cx="7244831" cy="6835124"/>
          </a:xfrm>
          <a:prstGeom prst="rect">
            <a:avLst/>
          </a:prstGeom>
        </p:spPr>
      </p:pic>
      <p:sp>
        <p:nvSpPr>
          <p:cNvPr id="5" name="Rectangle 4"/>
          <p:cNvSpPr/>
          <p:nvPr/>
        </p:nvSpPr>
        <p:spPr>
          <a:xfrm>
            <a:off x="1143000" y="0"/>
            <a:ext cx="2645276" cy="584775"/>
          </a:xfrm>
          <a:prstGeom prst="rect">
            <a:avLst/>
          </a:prstGeom>
        </p:spPr>
        <p:txBody>
          <a:bodyPr wrap="none">
            <a:spAutoFit/>
          </a:bodyPr>
          <a:lstStyle/>
          <a:p>
            <a:r>
              <a:rPr lang="en-US" sz="3200" b="1" dirty="0"/>
              <a:t>WWI Alliances</a:t>
            </a:r>
          </a:p>
        </p:txBody>
      </p:sp>
    </p:spTree>
    <p:extLst>
      <p:ext uri="{BB962C8B-B14F-4D97-AF65-F5344CB8AC3E}">
        <p14:creationId xmlns:p14="http://schemas.microsoft.com/office/powerpoint/2010/main" val="2088819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2" y="0"/>
            <a:ext cx="9144000" cy="1066800"/>
          </a:xfrm>
        </p:spPr>
        <p:txBody>
          <a:bodyPr>
            <a:normAutofit/>
          </a:bodyPr>
          <a:lstStyle/>
          <a:p>
            <a:r>
              <a:rPr lang="en-US" sz="2800" b="1" dirty="0">
                <a:solidFill>
                  <a:schemeClr val="bg1">
                    <a:lumMod val="65000"/>
                  </a:schemeClr>
                </a:solidFill>
                <a:latin typeface="+mn-lt"/>
              </a:rPr>
              <a:t>All this tension mounted to the point that every was ready to go to war with each other.</a:t>
            </a:r>
          </a:p>
        </p:txBody>
      </p:sp>
      <p:pic>
        <p:nvPicPr>
          <p:cNvPr id="3" name="Picture 2"/>
          <p:cNvPicPr>
            <a:picLocks noChangeAspect="1"/>
          </p:cNvPicPr>
          <p:nvPr/>
        </p:nvPicPr>
        <p:blipFill rotWithShape="1">
          <a:blip r:embed="rId2"/>
          <a:srcRect l="4243" t="6153" r="2537" b="5652"/>
          <a:stretch/>
        </p:blipFill>
        <p:spPr>
          <a:xfrm>
            <a:off x="-6927" y="1143000"/>
            <a:ext cx="4488873" cy="2928603"/>
          </a:xfrm>
          <a:prstGeom prst="rect">
            <a:avLst/>
          </a:prstGeom>
        </p:spPr>
      </p:pic>
      <p:pic>
        <p:nvPicPr>
          <p:cNvPr id="4" name="Picture 3"/>
          <p:cNvPicPr>
            <a:picLocks noChangeAspect="1"/>
          </p:cNvPicPr>
          <p:nvPr/>
        </p:nvPicPr>
        <p:blipFill rotWithShape="1">
          <a:blip r:embed="rId3"/>
          <a:srcRect t="7935" r="4941" b="9712"/>
          <a:stretch/>
        </p:blipFill>
        <p:spPr>
          <a:xfrm>
            <a:off x="81395" y="4419946"/>
            <a:ext cx="3882736" cy="2102345"/>
          </a:xfrm>
          <a:prstGeom prst="rect">
            <a:avLst/>
          </a:prstGeom>
        </p:spPr>
      </p:pic>
      <p:pic>
        <p:nvPicPr>
          <p:cNvPr id="5" name="Picture 4"/>
          <p:cNvPicPr>
            <a:picLocks noChangeAspect="1"/>
          </p:cNvPicPr>
          <p:nvPr/>
        </p:nvPicPr>
        <p:blipFill rotWithShape="1">
          <a:blip r:embed="rId4"/>
          <a:srcRect t="9760" r="74" b="10628"/>
          <a:stretch/>
        </p:blipFill>
        <p:spPr>
          <a:xfrm>
            <a:off x="4267200" y="4395701"/>
            <a:ext cx="4648200" cy="2462299"/>
          </a:xfrm>
          <a:prstGeom prst="rect">
            <a:avLst/>
          </a:prstGeom>
        </p:spPr>
      </p:pic>
      <p:sp>
        <p:nvSpPr>
          <p:cNvPr id="6" name="Rectangle 5"/>
          <p:cNvSpPr/>
          <p:nvPr/>
        </p:nvSpPr>
        <p:spPr>
          <a:xfrm>
            <a:off x="4592782" y="1371600"/>
            <a:ext cx="4572000" cy="2677656"/>
          </a:xfrm>
          <a:prstGeom prst="rect">
            <a:avLst/>
          </a:prstGeom>
        </p:spPr>
        <p:txBody>
          <a:bodyPr wrap="square">
            <a:spAutoFit/>
          </a:bodyPr>
          <a:lstStyle/>
          <a:p>
            <a:r>
              <a:rPr lang="en-US" sz="2400" b="1" u="sng" dirty="0">
                <a:solidFill>
                  <a:schemeClr val="bg1">
                    <a:lumMod val="65000"/>
                  </a:schemeClr>
                </a:solidFill>
              </a:rPr>
              <a:t>A Mexican standoff </a:t>
            </a:r>
            <a:r>
              <a:rPr lang="en-US" sz="2400" dirty="0">
                <a:solidFill>
                  <a:schemeClr val="bg1">
                    <a:lumMod val="65000"/>
                  </a:schemeClr>
                </a:solidFill>
              </a:rPr>
              <a:t>is a confrontation between 3 or more parties in which nobody can proceed nor retreat without being exposed to danger. All participants need to maintain the strategic tension or a shootout will ensue.</a:t>
            </a:r>
          </a:p>
        </p:txBody>
      </p:sp>
    </p:spTree>
    <p:extLst>
      <p:ext uri="{BB962C8B-B14F-4D97-AF65-F5344CB8AC3E}">
        <p14:creationId xmlns:p14="http://schemas.microsoft.com/office/powerpoint/2010/main" val="89131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4/4e/WWIchartX.svg/450px-WWIchartX.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01520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12377" t="17692" r="13777" b="13077"/>
          <a:stretch/>
        </p:blipFill>
        <p:spPr>
          <a:xfrm>
            <a:off x="5410200" y="3464"/>
            <a:ext cx="3657600" cy="3429000"/>
          </a:xfrm>
          <a:prstGeom prst="rect">
            <a:avLst/>
          </a:prstGeom>
        </p:spPr>
      </p:pic>
      <p:sp>
        <p:nvSpPr>
          <p:cNvPr id="2" name="Rectangle 1"/>
          <p:cNvSpPr/>
          <p:nvPr/>
        </p:nvSpPr>
        <p:spPr>
          <a:xfrm>
            <a:off x="13855" y="3657600"/>
            <a:ext cx="9067799" cy="2677656"/>
          </a:xfrm>
          <a:prstGeom prst="rect">
            <a:avLst/>
          </a:prstGeom>
        </p:spPr>
        <p:txBody>
          <a:bodyPr wrap="square">
            <a:spAutoFit/>
          </a:bodyPr>
          <a:lstStyle/>
          <a:p>
            <a:pPr marL="457200" indent="-457200">
              <a:buFont typeface="Arial" panose="020B0604020202020204" pitchFamily="34" charset="0"/>
              <a:buChar char="•"/>
            </a:pPr>
            <a:r>
              <a:rPr lang="en-US" sz="2800" b="1" u="sng" dirty="0">
                <a:solidFill>
                  <a:srgbClr val="000000"/>
                </a:solidFill>
              </a:rPr>
              <a:t>Powder Keg of Europe:</a:t>
            </a:r>
          </a:p>
          <a:p>
            <a:pPr marL="914400" lvl="1" indent="-457200">
              <a:buFont typeface="Arial" panose="020B0604020202020204" pitchFamily="34" charset="0"/>
              <a:buChar char="•"/>
            </a:pPr>
            <a:r>
              <a:rPr lang="en-US" sz="2800" b="1" dirty="0">
                <a:solidFill>
                  <a:srgbClr val="000000"/>
                </a:solidFill>
              </a:rPr>
              <a:t>tension increased to the point that war would break out with the smallest skirmish. </a:t>
            </a:r>
          </a:p>
          <a:p>
            <a:pPr marL="914400" lvl="1" indent="-457200">
              <a:buFont typeface="Arial" panose="020B0604020202020204" pitchFamily="34" charset="0"/>
              <a:buChar char="•"/>
            </a:pPr>
            <a:r>
              <a:rPr lang="en-US" sz="2800" b="1" dirty="0">
                <a:solidFill>
                  <a:srgbClr val="000000"/>
                </a:solidFill>
              </a:rPr>
              <a:t>When the Archduke Ferdinand was assassinated, WW1 “powder keg” ignited. </a:t>
            </a:r>
          </a:p>
          <a:p>
            <a:pPr marL="914400" lvl="1" indent="-457200">
              <a:buFont typeface="Arial" panose="020B0604020202020204" pitchFamily="34" charset="0"/>
              <a:buChar char="•"/>
            </a:pPr>
            <a:r>
              <a:rPr lang="en-US" sz="2800" dirty="0">
                <a:solidFill>
                  <a:schemeClr val="tx1">
                    <a:lumMod val="50000"/>
                    <a:lumOff val="50000"/>
                  </a:schemeClr>
                </a:solidFill>
              </a:rPr>
              <a:t>“The straw that broke the camel’s back.”</a:t>
            </a:r>
          </a:p>
        </p:txBody>
      </p:sp>
    </p:spTree>
    <p:extLst>
      <p:ext uri="{BB962C8B-B14F-4D97-AF65-F5344CB8AC3E}">
        <p14:creationId xmlns:p14="http://schemas.microsoft.com/office/powerpoint/2010/main" val="3096420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Rot="1" noChangeArrowheads="1"/>
          </p:cNvSpPr>
          <p:nvPr>
            <p:ph type="title"/>
          </p:nvPr>
        </p:nvSpPr>
        <p:spPr>
          <a:xfrm>
            <a:off x="13855" y="0"/>
            <a:ext cx="9130145" cy="990600"/>
          </a:xfrm>
        </p:spPr>
        <p:txBody>
          <a:bodyPr>
            <a:noAutofit/>
          </a:bodyPr>
          <a:lstStyle/>
          <a:p>
            <a:pPr>
              <a:defRPr/>
            </a:pPr>
            <a:r>
              <a:rPr lang="en-US" sz="2800" b="1" dirty="0"/>
              <a:t>The assassination of Archduke Ferdinand was the spark that started WWI in 1914 but not the real cause of it.</a:t>
            </a:r>
            <a:endParaRPr lang="en-US" sz="2800" dirty="0">
              <a:latin typeface="Georgia" panose="02040502050405020303" pitchFamily="18" charset="0"/>
            </a:endParaRPr>
          </a:p>
        </p:txBody>
      </p:sp>
      <p:pic>
        <p:nvPicPr>
          <p:cNvPr id="2" name="Picture 1"/>
          <p:cNvPicPr>
            <a:picLocks noChangeAspect="1"/>
          </p:cNvPicPr>
          <p:nvPr/>
        </p:nvPicPr>
        <p:blipFill rotWithShape="1">
          <a:blip r:embed="rId2"/>
          <a:srcRect t="9573" r="1695" b="12052"/>
          <a:stretch/>
        </p:blipFill>
        <p:spPr>
          <a:xfrm>
            <a:off x="2509921" y="990600"/>
            <a:ext cx="4124158" cy="4053052"/>
          </a:xfrm>
          <a:prstGeom prst="rect">
            <a:avLst/>
          </a:prstGeom>
        </p:spPr>
      </p:pic>
      <p:sp>
        <p:nvSpPr>
          <p:cNvPr id="3" name="Rectangle 2"/>
          <p:cNvSpPr/>
          <p:nvPr/>
        </p:nvSpPr>
        <p:spPr>
          <a:xfrm>
            <a:off x="13855" y="5043652"/>
            <a:ext cx="9144000" cy="1828193"/>
          </a:xfrm>
          <a:prstGeom prst="rect">
            <a:avLst/>
          </a:prstGeom>
        </p:spPr>
        <p:txBody>
          <a:bodyPr wrap="square">
            <a:spAutoFit/>
          </a:bodyPr>
          <a:lstStyle/>
          <a:p>
            <a:pPr marL="342900" lvl="0" indent="-342900">
              <a:lnSpc>
                <a:spcPct val="90000"/>
              </a:lnSpc>
              <a:spcBef>
                <a:spcPct val="20000"/>
              </a:spcBef>
              <a:buFont typeface="Arial" panose="020B0604020202020204" pitchFamily="34" charset="0"/>
              <a:buChar char="•"/>
              <a:defRPr/>
            </a:pPr>
            <a:r>
              <a:rPr lang="en-US" sz="2400" dirty="0">
                <a:solidFill>
                  <a:schemeClr val="bg1">
                    <a:lumMod val="65000"/>
                  </a:schemeClr>
                </a:solidFill>
              </a:rPr>
              <a:t>The event, known as the Assassination in Sarajevo, was the spark that ignited World War I in 1914</a:t>
            </a:r>
          </a:p>
          <a:p>
            <a:pPr marL="342900" lvl="0" indent="-342900">
              <a:lnSpc>
                <a:spcPct val="90000"/>
              </a:lnSpc>
              <a:spcBef>
                <a:spcPct val="20000"/>
              </a:spcBef>
              <a:buFont typeface="Arial" panose="020B0604020202020204" pitchFamily="34" charset="0"/>
              <a:buChar char="•"/>
              <a:defRPr/>
            </a:pPr>
            <a:r>
              <a:rPr lang="en-US" sz="2400" dirty="0">
                <a:solidFill>
                  <a:schemeClr val="bg1">
                    <a:lumMod val="65000"/>
                  </a:schemeClr>
                </a:solidFill>
              </a:rPr>
              <a:t>June 28, 1914, Franz Ferdinand, the heir to the Austrian throne, and his wife were killed by a Serbian terrorist group, the Black Hand, in Sarajevo, Bosnia-Herzegovina, a state within the Austro-Hung Empire</a:t>
            </a:r>
            <a:r>
              <a:rPr lang="en-US" sz="2400" dirty="0">
                <a:solidFill>
                  <a:prstClr val="black"/>
                </a:solidFill>
              </a:rPr>
              <a:t>.</a:t>
            </a:r>
          </a:p>
        </p:txBody>
      </p:sp>
    </p:spTree>
    <p:extLst>
      <p:ext uri="{BB962C8B-B14F-4D97-AF65-F5344CB8AC3E}">
        <p14:creationId xmlns:p14="http://schemas.microsoft.com/office/powerpoint/2010/main" val="4086053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Tuesday, October 20, 2015</a:t>
            </a:r>
          </a:p>
        </p:txBody>
      </p:sp>
      <p:sp>
        <p:nvSpPr>
          <p:cNvPr id="3" name="Content Placeholder 2"/>
          <p:cNvSpPr>
            <a:spLocks noGrp="1"/>
          </p:cNvSpPr>
          <p:nvPr>
            <p:ph idx="1"/>
          </p:nvPr>
        </p:nvSpPr>
        <p:spPr/>
        <p:txBody>
          <a:bodyPr/>
          <a:lstStyle/>
          <a:p>
            <a:r>
              <a:rPr lang="en-US" dirty="0"/>
              <a:t>What did the assassination of the Archduke Ferdinand lead to?  (Hint: It’s in yesterday’s notes.)</a:t>
            </a:r>
          </a:p>
        </p:txBody>
      </p:sp>
    </p:spTree>
    <p:extLst>
      <p:ext uri="{BB962C8B-B14F-4D97-AF65-F5344CB8AC3E}">
        <p14:creationId xmlns:p14="http://schemas.microsoft.com/office/powerpoint/2010/main" val="3071097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0" y="4267200"/>
            <a:ext cx="9144000" cy="2590800"/>
          </a:xfrm>
        </p:spPr>
        <p:txBody>
          <a:bodyPr>
            <a:normAutofit/>
          </a:bodyPr>
          <a:lstStyle/>
          <a:p>
            <a:pPr>
              <a:defRPr/>
            </a:pPr>
            <a:r>
              <a:rPr lang="en-US" sz="2800" b="1" dirty="0"/>
              <a:t>Bosnia was originally part of Serbia</a:t>
            </a:r>
          </a:p>
          <a:p>
            <a:pPr>
              <a:defRPr/>
            </a:pPr>
            <a:r>
              <a:rPr lang="en-US" sz="2800" b="1" dirty="0" err="1"/>
              <a:t>Aust</a:t>
            </a:r>
            <a:r>
              <a:rPr lang="en-US" sz="2800" b="1" dirty="0"/>
              <a:t>/Hun defeated Serbia and took over Bosnia to expand its empire </a:t>
            </a:r>
            <a:r>
              <a:rPr lang="en-US" sz="2800" dirty="0">
                <a:solidFill>
                  <a:schemeClr val="bg1">
                    <a:lumMod val="65000"/>
                  </a:schemeClr>
                </a:solidFill>
              </a:rPr>
              <a:t>(imperialism/colonization).</a:t>
            </a:r>
          </a:p>
          <a:p>
            <a:pPr>
              <a:defRPr/>
            </a:pPr>
            <a:r>
              <a:rPr lang="en-US" sz="2800" b="1" dirty="0"/>
              <a:t>Bosnia resented </a:t>
            </a:r>
            <a:r>
              <a:rPr lang="en-US" sz="2800" b="1" dirty="0" err="1"/>
              <a:t>Aust</a:t>
            </a:r>
            <a:r>
              <a:rPr lang="en-US" sz="2800" b="1" dirty="0"/>
              <a:t>-Hung and wanted it back for Serbia Franz Ferdinand was heir to the Austrian throne. </a:t>
            </a:r>
          </a:p>
        </p:txBody>
      </p:sp>
      <p:sp>
        <p:nvSpPr>
          <p:cNvPr id="48132" name="Rectangle 4"/>
          <p:cNvSpPr>
            <a:spLocks noGrp="1" noRot="1" noChangeArrowheads="1"/>
          </p:cNvSpPr>
          <p:nvPr>
            <p:ph type="title"/>
          </p:nvPr>
        </p:nvSpPr>
        <p:spPr>
          <a:xfrm>
            <a:off x="190500" y="0"/>
            <a:ext cx="8763000" cy="457200"/>
          </a:xfrm>
        </p:spPr>
        <p:txBody>
          <a:bodyPr>
            <a:noAutofit/>
          </a:bodyPr>
          <a:lstStyle/>
          <a:p>
            <a:pPr eaLnBrk="1" hangingPunct="1">
              <a:defRPr/>
            </a:pPr>
            <a:r>
              <a:rPr lang="en-US" sz="2800" b="1" dirty="0">
                <a:latin typeface="+mn-lt"/>
              </a:rPr>
              <a:t>Why did Serbians kill the Archduke?</a:t>
            </a:r>
          </a:p>
        </p:txBody>
      </p:sp>
      <p:pic>
        <p:nvPicPr>
          <p:cNvPr id="3" name="Picture 2"/>
          <p:cNvPicPr>
            <a:picLocks noChangeAspect="1"/>
          </p:cNvPicPr>
          <p:nvPr/>
        </p:nvPicPr>
        <p:blipFill rotWithShape="1">
          <a:blip r:embed="rId2"/>
          <a:srcRect r="1755" b="14035"/>
          <a:stretch/>
        </p:blipFill>
        <p:spPr>
          <a:xfrm>
            <a:off x="2133600" y="457200"/>
            <a:ext cx="4267200" cy="3733800"/>
          </a:xfrm>
          <a:prstGeom prst="rect">
            <a:avLst/>
          </a:prstGeom>
        </p:spPr>
      </p:pic>
      <p:sp>
        <p:nvSpPr>
          <p:cNvPr id="10" name="Oval 9"/>
          <p:cNvSpPr/>
          <p:nvPr/>
        </p:nvSpPr>
        <p:spPr>
          <a:xfrm>
            <a:off x="2971800" y="1371600"/>
            <a:ext cx="990599"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00" y="533400"/>
            <a:ext cx="21336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33849" y="2209800"/>
            <a:ext cx="971551"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467099" y="990600"/>
            <a:ext cx="0" cy="394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0" idx="5"/>
          </p:cNvCxnSpPr>
          <p:nvPr/>
        </p:nvCxnSpPr>
        <p:spPr>
          <a:xfrm flipH="1" flipV="1">
            <a:off x="3817329" y="2217130"/>
            <a:ext cx="316521" cy="1450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400800" y="457200"/>
            <a:ext cx="0" cy="3733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4191000"/>
            <a:ext cx="426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215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0" y="0"/>
            <a:ext cx="9144000" cy="533400"/>
          </a:xfrm>
        </p:spPr>
        <p:txBody>
          <a:bodyPr>
            <a:normAutofit/>
          </a:bodyPr>
          <a:lstStyle/>
          <a:p>
            <a:pPr algn="l" eaLnBrk="1" hangingPunct="1">
              <a:defRPr/>
            </a:pPr>
            <a:r>
              <a:rPr lang="en-US" sz="2800" b="1" dirty="0">
                <a:latin typeface="+mn-lt"/>
              </a:rPr>
              <a:t>The Assassination of Franz Ferdinand</a:t>
            </a:r>
          </a:p>
        </p:txBody>
      </p:sp>
      <p:sp>
        <p:nvSpPr>
          <p:cNvPr id="38916" name="Rectangle 4"/>
          <p:cNvSpPr>
            <a:spLocks noGrp="1" noChangeArrowheads="1"/>
          </p:cNvSpPr>
          <p:nvPr>
            <p:ph type="body" sz="half" idx="1"/>
          </p:nvPr>
        </p:nvSpPr>
        <p:spPr>
          <a:xfrm>
            <a:off x="-1" y="533400"/>
            <a:ext cx="7010401" cy="3124200"/>
          </a:xfrm>
        </p:spPr>
        <p:txBody>
          <a:bodyPr>
            <a:normAutofit lnSpcReduction="10000"/>
          </a:bodyPr>
          <a:lstStyle/>
          <a:p>
            <a:pPr eaLnBrk="1" hangingPunct="1">
              <a:defRPr/>
            </a:pPr>
            <a:r>
              <a:rPr lang="en-US" sz="2800" b="1" dirty="0"/>
              <a:t>The Archduke </a:t>
            </a:r>
            <a:r>
              <a:rPr lang="en-US" sz="2800" dirty="0">
                <a:solidFill>
                  <a:schemeClr val="bg1">
                    <a:lumMod val="65000"/>
                  </a:schemeClr>
                </a:solidFill>
              </a:rPr>
              <a:t>Ferdinand and his wife Sophie</a:t>
            </a:r>
            <a:r>
              <a:rPr lang="en-US" sz="2800" b="1" dirty="0"/>
              <a:t> traveled to </a:t>
            </a:r>
            <a:r>
              <a:rPr lang="en-US" sz="2400" dirty="0">
                <a:solidFill>
                  <a:schemeClr val="bg1">
                    <a:lumMod val="65000"/>
                  </a:schemeClr>
                </a:solidFill>
              </a:rPr>
              <a:t>Sarajevo, </a:t>
            </a:r>
            <a:r>
              <a:rPr lang="en-US" sz="2800" b="1" dirty="0"/>
              <a:t>Bosnia to inspect his army and show his presence </a:t>
            </a:r>
            <a:r>
              <a:rPr lang="en-US" sz="2800" dirty="0">
                <a:solidFill>
                  <a:schemeClr val="bg1">
                    <a:lumMod val="65000"/>
                  </a:schemeClr>
                </a:solidFill>
              </a:rPr>
              <a:t>in Bosnia</a:t>
            </a:r>
            <a:r>
              <a:rPr lang="en-US" sz="2800" b="1" dirty="0"/>
              <a:t> as their future leader.</a:t>
            </a:r>
            <a:endParaRPr lang="en-US" sz="2800" dirty="0">
              <a:solidFill>
                <a:schemeClr val="bg1">
                  <a:lumMod val="65000"/>
                </a:schemeClr>
              </a:solidFill>
            </a:endParaRPr>
          </a:p>
          <a:p>
            <a:pPr eaLnBrk="1" hangingPunct="1">
              <a:defRPr/>
            </a:pPr>
            <a:r>
              <a:rPr lang="en-US" sz="2400" dirty="0">
                <a:solidFill>
                  <a:schemeClr val="bg1">
                    <a:lumMod val="65000"/>
                  </a:schemeClr>
                </a:solidFill>
              </a:rPr>
              <a:t>6 assassins were lined up in various spots along the motorcade trying to kill them.</a:t>
            </a:r>
          </a:p>
          <a:p>
            <a:pPr lvl="0">
              <a:defRPr/>
            </a:pPr>
            <a:r>
              <a:rPr lang="en-US" sz="2400" dirty="0">
                <a:solidFill>
                  <a:schemeClr val="bg1">
                    <a:lumMod val="65000"/>
                  </a:schemeClr>
                </a:solidFill>
              </a:rPr>
              <a:t>The first failed to throw a bomb, the 2</a:t>
            </a:r>
            <a:r>
              <a:rPr lang="en-US" sz="2400" baseline="30000" dirty="0">
                <a:solidFill>
                  <a:schemeClr val="bg1">
                    <a:lumMod val="65000"/>
                  </a:schemeClr>
                </a:solidFill>
              </a:rPr>
              <a:t>nd</a:t>
            </a:r>
            <a:r>
              <a:rPr lang="en-US" sz="2400" dirty="0">
                <a:solidFill>
                  <a:schemeClr val="bg1">
                    <a:lumMod val="65000"/>
                  </a:schemeClr>
                </a:solidFill>
              </a:rPr>
              <a:t> threw a bomb but it missed them and injured many civilians. </a:t>
            </a:r>
          </a:p>
          <a:p>
            <a:pPr eaLnBrk="1" hangingPunct="1">
              <a:defRPr/>
            </a:pPr>
            <a:endParaRPr lang="en-US" sz="2400" dirty="0">
              <a:solidFill>
                <a:schemeClr val="bg1">
                  <a:lumMod val="65000"/>
                </a:schemeClr>
              </a:solidFill>
            </a:endParaRPr>
          </a:p>
        </p:txBody>
      </p:sp>
      <p:pic>
        <p:nvPicPr>
          <p:cNvPr id="8196"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10400" y="3464"/>
            <a:ext cx="2133600" cy="1578472"/>
          </a:xfrm>
        </p:spPr>
      </p:pic>
      <p:sp>
        <p:nvSpPr>
          <p:cNvPr id="2" name="Rectangle 1"/>
          <p:cNvSpPr/>
          <p:nvPr/>
        </p:nvSpPr>
        <p:spPr>
          <a:xfrm>
            <a:off x="0" y="3581400"/>
            <a:ext cx="9144000" cy="3539430"/>
          </a:xfrm>
          <a:prstGeom prst="rect">
            <a:avLst/>
          </a:prstGeom>
        </p:spPr>
        <p:txBody>
          <a:bodyPr wrap="square">
            <a:spAutoFit/>
          </a:bodyPr>
          <a:lstStyle/>
          <a:p>
            <a:pPr marL="342900" lvl="0" indent="-342900">
              <a:spcBef>
                <a:spcPct val="20000"/>
              </a:spcBef>
              <a:buFont typeface="Arial" panose="020B0604020202020204" pitchFamily="34" charset="0"/>
              <a:buChar char="•"/>
              <a:defRPr/>
            </a:pPr>
            <a:r>
              <a:rPr lang="en-US" sz="2400" dirty="0">
                <a:solidFill>
                  <a:schemeClr val="bg1">
                    <a:lumMod val="65000"/>
                  </a:schemeClr>
                </a:solidFill>
              </a:rPr>
              <a:t>The assassins followed the royal couple who were now very nervous about their own safety.  </a:t>
            </a:r>
          </a:p>
          <a:p>
            <a:pPr marL="342900" lvl="0" indent="-342900">
              <a:spcBef>
                <a:spcPct val="20000"/>
              </a:spcBef>
              <a:buFont typeface="Arial" panose="020B0604020202020204" pitchFamily="34" charset="0"/>
              <a:buChar char="•"/>
              <a:defRPr/>
            </a:pPr>
            <a:r>
              <a:rPr lang="en-US" sz="2800" b="1" dirty="0"/>
              <a:t>The archduke and wife were</a:t>
            </a:r>
            <a:r>
              <a:rPr lang="en-US" sz="2400" dirty="0"/>
              <a:t> </a:t>
            </a:r>
            <a:r>
              <a:rPr lang="en-US" sz="2400" dirty="0">
                <a:solidFill>
                  <a:schemeClr val="bg1">
                    <a:lumMod val="65000"/>
                  </a:schemeClr>
                </a:solidFill>
              </a:rPr>
              <a:t>approached by the other assassins and </a:t>
            </a:r>
            <a:r>
              <a:rPr lang="en-US" sz="2800" b="1" dirty="0"/>
              <a:t>shot and killed in their car </a:t>
            </a:r>
            <a:r>
              <a:rPr lang="en-US" sz="2400" dirty="0">
                <a:solidFill>
                  <a:schemeClr val="bg1">
                    <a:lumMod val="65000"/>
                  </a:schemeClr>
                </a:solidFill>
              </a:rPr>
              <a:t>after visiting the injured (from the earlier bombing).</a:t>
            </a:r>
            <a:endParaRPr lang="en-US" sz="2400" b="1" dirty="0"/>
          </a:p>
          <a:p>
            <a:pPr marL="342900" indent="-342900">
              <a:spcBef>
                <a:spcPct val="20000"/>
              </a:spcBef>
              <a:buFont typeface="Arial" panose="020B0604020202020204" pitchFamily="34" charset="0"/>
              <a:buChar char="•"/>
              <a:defRPr/>
            </a:pPr>
            <a:r>
              <a:rPr lang="en-US" sz="2800" dirty="0">
                <a:solidFill>
                  <a:schemeClr val="bg1">
                    <a:lumMod val="65000"/>
                  </a:schemeClr>
                </a:solidFill>
              </a:rPr>
              <a:t>Sophie died instantly, Franz Ferdinand was then shot in the jugular.</a:t>
            </a:r>
          </a:p>
          <a:p>
            <a:pPr marL="342900" lvl="0" indent="-342900">
              <a:spcBef>
                <a:spcPct val="20000"/>
              </a:spcBef>
              <a:buFont typeface="Arial" panose="020B0604020202020204" pitchFamily="34" charset="0"/>
              <a:buChar char="•"/>
              <a:defRPr/>
            </a:pPr>
            <a:endParaRPr lang="en-US" sz="2400" dirty="0">
              <a:solidFill>
                <a:prstClr val="black"/>
              </a:solidFill>
            </a:endParaRPr>
          </a:p>
        </p:txBody>
      </p:sp>
      <p:pic>
        <p:nvPicPr>
          <p:cNvPr id="3" name="Picture 2"/>
          <p:cNvPicPr>
            <a:picLocks noChangeAspect="1"/>
          </p:cNvPicPr>
          <p:nvPr/>
        </p:nvPicPr>
        <p:blipFill>
          <a:blip r:embed="rId3"/>
          <a:stretch>
            <a:fillRect/>
          </a:stretch>
        </p:blipFill>
        <p:spPr>
          <a:xfrm>
            <a:off x="6993082" y="1639166"/>
            <a:ext cx="2095500" cy="1571625"/>
          </a:xfrm>
          <a:prstGeom prst="rect">
            <a:avLst/>
          </a:prstGeom>
        </p:spPr>
      </p:pic>
    </p:spTree>
    <p:extLst>
      <p:ext uri="{BB962C8B-B14F-4D97-AF65-F5344CB8AC3E}">
        <p14:creationId xmlns:p14="http://schemas.microsoft.com/office/powerpoint/2010/main" val="642746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65000"/>
                  </a:schemeClr>
                </a:solidFill>
              </a:rPr>
              <a:t>What is “The Great War”?</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05927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body" sz="half" idx="1"/>
          </p:nvPr>
        </p:nvSpPr>
        <p:spPr>
          <a:xfrm>
            <a:off x="0" y="1075649"/>
            <a:ext cx="9133609" cy="1371600"/>
          </a:xfrm>
        </p:spPr>
        <p:txBody>
          <a:bodyPr>
            <a:noAutofit/>
          </a:bodyPr>
          <a:lstStyle/>
          <a:p>
            <a:pPr>
              <a:lnSpc>
                <a:spcPct val="110000"/>
              </a:lnSpc>
              <a:spcBef>
                <a:spcPts val="0"/>
              </a:spcBef>
              <a:defRPr/>
            </a:pPr>
            <a:r>
              <a:rPr lang="en-US" sz="2800" b="1" u="sng" dirty="0" err="1"/>
              <a:t>Gavrillo</a:t>
            </a:r>
            <a:r>
              <a:rPr lang="en-US" sz="2800" b="1" u="sng" dirty="0"/>
              <a:t> </a:t>
            </a:r>
            <a:r>
              <a:rPr lang="en-US" sz="2800" b="1" u="sng" dirty="0" err="1"/>
              <a:t>Princip</a:t>
            </a:r>
            <a:r>
              <a:rPr lang="en-US" sz="2800" b="1" u="sng" dirty="0"/>
              <a:t>:</a:t>
            </a:r>
          </a:p>
          <a:p>
            <a:pPr lvl="1">
              <a:lnSpc>
                <a:spcPct val="110000"/>
              </a:lnSpc>
              <a:spcBef>
                <a:spcPts val="0"/>
              </a:spcBef>
              <a:defRPr/>
            </a:pPr>
            <a:r>
              <a:rPr lang="en-US" b="1" dirty="0"/>
              <a:t>19 </a:t>
            </a:r>
            <a:r>
              <a:rPr lang="en-US" b="1" dirty="0" err="1"/>
              <a:t>yr</a:t>
            </a:r>
            <a:r>
              <a:rPr lang="en-US" b="1" dirty="0"/>
              <a:t>-old Serbian, member of the Black Hand, one of the assassins of the archduke. </a:t>
            </a:r>
          </a:p>
          <a:p>
            <a:pPr>
              <a:lnSpc>
                <a:spcPct val="110000"/>
              </a:lnSpc>
              <a:spcBef>
                <a:spcPts val="0"/>
              </a:spcBef>
              <a:defRPr/>
            </a:pPr>
            <a:endParaRPr lang="en-US" sz="2800" b="1" dirty="0"/>
          </a:p>
          <a:p>
            <a:pPr eaLnBrk="1" hangingPunct="1">
              <a:defRPr/>
            </a:pPr>
            <a:endParaRPr lang="en-US" sz="2800" dirty="0"/>
          </a:p>
        </p:txBody>
      </p:sp>
      <p:pic>
        <p:nvPicPr>
          <p:cNvPr id="11268" name="Picture 6"/>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1258" t="1" r="11902" b="41157"/>
          <a:stretch/>
        </p:blipFill>
        <p:spPr>
          <a:xfrm>
            <a:off x="3687122" y="34636"/>
            <a:ext cx="1361370" cy="15724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31173" y="2652801"/>
            <a:ext cx="9144000" cy="4290405"/>
          </a:xfrm>
          <a:prstGeom prst="rect">
            <a:avLst/>
          </a:prstGeom>
        </p:spPr>
        <p:txBody>
          <a:bodyPr wrap="square">
            <a:spAutoFit/>
          </a:bodyPr>
          <a:lstStyle/>
          <a:p>
            <a:pPr marL="342900" indent="-342900">
              <a:lnSpc>
                <a:spcPct val="110000"/>
              </a:lnSpc>
              <a:buFont typeface="Arial" panose="020B0604020202020204" pitchFamily="34" charset="0"/>
              <a:buChar char="•"/>
              <a:defRPr/>
            </a:pPr>
            <a:r>
              <a:rPr lang="en-US" sz="2800" b="1" u="sng" dirty="0"/>
              <a:t>Black Hand – </a:t>
            </a:r>
            <a:r>
              <a:rPr lang="en-US" sz="2800" b="1" dirty="0"/>
              <a:t>Serbian terrorist group, they wanted Serbia back for a united Yugoslavia, They killed the archduke</a:t>
            </a:r>
          </a:p>
          <a:p>
            <a:pPr marL="342900" indent="-342900">
              <a:lnSpc>
                <a:spcPct val="110000"/>
              </a:lnSpc>
              <a:buFont typeface="Arial" panose="020B0604020202020204" pitchFamily="34" charset="0"/>
              <a:buChar char="•"/>
              <a:defRPr/>
            </a:pPr>
            <a:r>
              <a:rPr lang="en-US" sz="2400" dirty="0" err="1">
                <a:solidFill>
                  <a:schemeClr val="bg1">
                    <a:lumMod val="65000"/>
                  </a:schemeClr>
                </a:solidFill>
              </a:rPr>
              <a:t>Gavrillo</a:t>
            </a:r>
            <a:r>
              <a:rPr lang="en-US" sz="2400" dirty="0">
                <a:solidFill>
                  <a:schemeClr val="bg1">
                    <a:lumMod val="65000"/>
                  </a:schemeClr>
                </a:solidFill>
              </a:rPr>
              <a:t> came from a very poor family who could not afford to feed him and sent him to live with an older brother in Sarajevo. </a:t>
            </a:r>
          </a:p>
          <a:p>
            <a:pPr marL="342900" indent="-342900">
              <a:lnSpc>
                <a:spcPct val="110000"/>
              </a:lnSpc>
              <a:buFont typeface="Arial" panose="020B0604020202020204" pitchFamily="34" charset="0"/>
              <a:buChar char="•"/>
              <a:defRPr/>
            </a:pPr>
            <a:r>
              <a:rPr lang="en-US" sz="2400" dirty="0">
                <a:solidFill>
                  <a:schemeClr val="bg1">
                    <a:lumMod val="65000"/>
                  </a:schemeClr>
                </a:solidFill>
              </a:rPr>
              <a:t>He was a poor, sickly teenager and this might have contributed to his “nothing to lose” attitude. </a:t>
            </a:r>
          </a:p>
          <a:p>
            <a:pPr marL="342900" indent="-342900">
              <a:lnSpc>
                <a:spcPct val="110000"/>
              </a:lnSpc>
              <a:buFont typeface="Arial" panose="020B0604020202020204" pitchFamily="34" charset="0"/>
              <a:buChar char="•"/>
              <a:defRPr/>
            </a:pPr>
            <a:r>
              <a:rPr lang="en-US" sz="2400" dirty="0">
                <a:solidFill>
                  <a:schemeClr val="bg1">
                    <a:lumMod val="65000"/>
                  </a:schemeClr>
                </a:solidFill>
              </a:rPr>
              <a:t>He was too young to receive the death penalty but received the maximum sentence of 20 years in prison where he contracted tuberculosis and died on 28 April 1918, almost 4 years after he assassinated the Archduke and Duchess. </a:t>
            </a:r>
          </a:p>
        </p:txBody>
      </p:sp>
      <p:pic>
        <p:nvPicPr>
          <p:cNvPr id="3" name="Picture 2"/>
          <p:cNvPicPr>
            <a:picLocks noChangeAspect="1"/>
          </p:cNvPicPr>
          <p:nvPr/>
        </p:nvPicPr>
        <p:blipFill>
          <a:blip r:embed="rId3"/>
          <a:stretch>
            <a:fillRect/>
          </a:stretch>
        </p:blipFill>
        <p:spPr>
          <a:xfrm>
            <a:off x="7772400" y="1"/>
            <a:ext cx="1377084" cy="1594061"/>
          </a:xfrm>
          <a:prstGeom prst="rect">
            <a:avLst/>
          </a:prstGeom>
        </p:spPr>
      </p:pic>
      <p:pic>
        <p:nvPicPr>
          <p:cNvPr id="4" name="Picture 3"/>
          <p:cNvPicPr>
            <a:picLocks noChangeAspect="1"/>
          </p:cNvPicPr>
          <p:nvPr/>
        </p:nvPicPr>
        <p:blipFill rotWithShape="1">
          <a:blip r:embed="rId4"/>
          <a:srcRect l="28420" t="20045" r="32023" b="38418"/>
          <a:stretch/>
        </p:blipFill>
        <p:spPr>
          <a:xfrm>
            <a:off x="5143661" y="1"/>
            <a:ext cx="2438400" cy="1600200"/>
          </a:xfrm>
          <a:prstGeom prst="rect">
            <a:avLst/>
          </a:prstGeom>
        </p:spPr>
      </p:pic>
    </p:spTree>
    <p:extLst>
      <p:ext uri="{BB962C8B-B14F-4D97-AF65-F5344CB8AC3E}">
        <p14:creationId xmlns:p14="http://schemas.microsoft.com/office/powerpoint/2010/main" val="3965566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pPr eaLnBrk="1" hangingPunct="1">
              <a:defRPr/>
            </a:pPr>
            <a:r>
              <a:rPr lang="en-US" dirty="0">
                <a:solidFill>
                  <a:schemeClr val="bg1">
                    <a:lumMod val="65000"/>
                  </a:schemeClr>
                </a:solidFill>
              </a:rPr>
              <a:t>What Happens From There?</a:t>
            </a:r>
          </a:p>
        </p:txBody>
      </p:sp>
      <p:sp>
        <p:nvSpPr>
          <p:cNvPr id="87043" name="Rectangle 3"/>
          <p:cNvSpPr>
            <a:spLocks noGrp="1" noChangeArrowheads="1"/>
          </p:cNvSpPr>
          <p:nvPr>
            <p:ph type="body" idx="1"/>
          </p:nvPr>
        </p:nvSpPr>
        <p:spPr>
          <a:xfrm>
            <a:off x="0" y="1417638"/>
            <a:ext cx="9144000" cy="5029200"/>
          </a:xfrm>
        </p:spPr>
        <p:txBody>
          <a:bodyPr>
            <a:normAutofit/>
          </a:bodyPr>
          <a:lstStyle/>
          <a:p>
            <a:pPr eaLnBrk="1" hangingPunct="1">
              <a:lnSpc>
                <a:spcPct val="90000"/>
              </a:lnSpc>
              <a:defRPr/>
            </a:pPr>
            <a:r>
              <a:rPr lang="en-US" sz="2800" b="1" dirty="0"/>
              <a:t>Austria-Hungary</a:t>
            </a:r>
            <a:r>
              <a:rPr lang="en-US" sz="2800" dirty="0"/>
              <a:t> </a:t>
            </a:r>
            <a:r>
              <a:rPr lang="en-US" sz="2800" b="1" dirty="0"/>
              <a:t>demanded justice from Serbia:</a:t>
            </a:r>
          </a:p>
          <a:p>
            <a:pPr eaLnBrk="1" hangingPunct="1">
              <a:lnSpc>
                <a:spcPct val="90000"/>
              </a:lnSpc>
              <a:defRPr/>
            </a:pPr>
            <a:r>
              <a:rPr lang="en-US" sz="2800" dirty="0">
                <a:solidFill>
                  <a:schemeClr val="bg1">
                    <a:lumMod val="65000"/>
                  </a:schemeClr>
                </a:solidFill>
              </a:rPr>
              <a:t>Including the following:</a:t>
            </a:r>
          </a:p>
          <a:p>
            <a:pPr marL="971550" lvl="1" indent="-514350">
              <a:lnSpc>
                <a:spcPct val="90000"/>
              </a:lnSpc>
              <a:buFont typeface="+mj-lt"/>
              <a:buAutoNum type="arabicPeriod"/>
              <a:defRPr/>
            </a:pPr>
            <a:r>
              <a:rPr lang="en-US" b="1" dirty="0"/>
              <a:t>An official apology</a:t>
            </a:r>
          </a:p>
          <a:p>
            <a:pPr marL="971550" lvl="1" indent="-514350" eaLnBrk="1" hangingPunct="1">
              <a:lnSpc>
                <a:spcPct val="90000"/>
              </a:lnSpc>
              <a:buFont typeface="+mj-lt"/>
              <a:buAutoNum type="arabicPeriod"/>
              <a:defRPr/>
            </a:pPr>
            <a:r>
              <a:rPr lang="en-US" b="1" dirty="0"/>
              <a:t>The arrest of all Black Hand members</a:t>
            </a:r>
          </a:p>
          <a:p>
            <a:pPr marL="971550" lvl="1" indent="-514350" eaLnBrk="1" hangingPunct="1">
              <a:lnSpc>
                <a:spcPct val="90000"/>
              </a:lnSpc>
              <a:buFont typeface="+mj-lt"/>
              <a:buAutoNum type="arabicPeriod"/>
              <a:defRPr/>
            </a:pPr>
            <a:r>
              <a:rPr lang="en-US" b="1" dirty="0"/>
              <a:t>Austrian troops to be stationed in Serbia </a:t>
            </a:r>
            <a:r>
              <a:rPr lang="en-US" dirty="0">
                <a:solidFill>
                  <a:schemeClr val="bg1">
                    <a:lumMod val="65000"/>
                  </a:schemeClr>
                </a:solidFill>
              </a:rPr>
              <a:t>to monitor the acceptance of the ultimatum</a:t>
            </a:r>
          </a:p>
          <a:p>
            <a:pPr eaLnBrk="1" hangingPunct="1">
              <a:lnSpc>
                <a:spcPct val="90000"/>
              </a:lnSpc>
              <a:defRPr/>
            </a:pPr>
            <a:r>
              <a:rPr lang="en-US" sz="2800" b="1" dirty="0"/>
              <a:t>Serbia rejected enemy troops to be placed in Serbia.</a:t>
            </a:r>
          </a:p>
          <a:p>
            <a:pPr eaLnBrk="1" hangingPunct="1">
              <a:lnSpc>
                <a:spcPct val="90000"/>
              </a:lnSpc>
              <a:defRPr/>
            </a:pPr>
            <a:r>
              <a:rPr lang="en-US" sz="2800" b="1" dirty="0"/>
              <a:t>Austria-Hungary declared war against Serbia</a:t>
            </a:r>
          </a:p>
          <a:p>
            <a:pPr eaLnBrk="1" hangingPunct="1">
              <a:lnSpc>
                <a:spcPct val="90000"/>
              </a:lnSpc>
              <a:defRPr/>
            </a:pPr>
            <a:endParaRPr lang="en-US" sz="2800" dirty="0">
              <a:solidFill>
                <a:schemeClr val="bg1">
                  <a:lumMod val="65000"/>
                </a:schemeClr>
              </a:solidFill>
            </a:endParaRPr>
          </a:p>
        </p:txBody>
      </p:sp>
    </p:spTree>
    <p:extLst>
      <p:ext uri="{BB962C8B-B14F-4D97-AF65-F5344CB8AC3E}">
        <p14:creationId xmlns:p14="http://schemas.microsoft.com/office/powerpoint/2010/main" val="1319377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sz="half" idx="1"/>
          </p:nvPr>
        </p:nvSpPr>
        <p:spPr>
          <a:xfrm>
            <a:off x="0" y="2153264"/>
            <a:ext cx="9164782" cy="4704736"/>
          </a:xfrm>
        </p:spPr>
        <p:txBody>
          <a:bodyPr>
            <a:normAutofit lnSpcReduction="10000"/>
          </a:bodyPr>
          <a:lstStyle/>
          <a:p>
            <a:pPr>
              <a:lnSpc>
                <a:spcPct val="120000"/>
              </a:lnSpc>
              <a:spcBef>
                <a:spcPts val="0"/>
              </a:spcBef>
              <a:defRPr/>
            </a:pPr>
            <a:r>
              <a:rPr lang="en-US" sz="2800" b="1" dirty="0"/>
              <a:t>Once war is declared, alliances go into effect, WW1 begins</a:t>
            </a:r>
          </a:p>
          <a:p>
            <a:pPr>
              <a:lnSpc>
                <a:spcPct val="120000"/>
              </a:lnSpc>
              <a:spcBef>
                <a:spcPts val="0"/>
              </a:spcBef>
              <a:defRPr/>
            </a:pPr>
            <a:r>
              <a:rPr lang="en-US" sz="2800" b="1" u="sng" dirty="0"/>
              <a:t>Domino effect - </a:t>
            </a:r>
            <a:r>
              <a:rPr lang="en-US" sz="2800" b="1" dirty="0"/>
              <a:t> once one nation declared war all other nations soon followed due to the alliances they agreed to.</a:t>
            </a:r>
            <a:endParaRPr lang="en-US" sz="2800" b="1" u="sng" dirty="0"/>
          </a:p>
          <a:p>
            <a:pPr marL="342900" lvl="1" indent="-342900">
              <a:lnSpc>
                <a:spcPct val="120000"/>
              </a:lnSpc>
              <a:spcBef>
                <a:spcPts val="0"/>
              </a:spcBef>
              <a:buFont typeface="Arial" panose="020B0604020202020204" pitchFamily="34" charset="0"/>
              <a:buChar char="•"/>
              <a:defRPr/>
            </a:pPr>
            <a:r>
              <a:rPr lang="en-US" b="1" u="sng" dirty="0"/>
              <a:t>Mobilization</a:t>
            </a:r>
            <a:r>
              <a:rPr lang="en-US" b="1" dirty="0"/>
              <a:t> - Getting troops/supplies moved, ready for war.</a:t>
            </a:r>
          </a:p>
          <a:p>
            <a:pPr marL="342900" lvl="1" indent="-342900">
              <a:lnSpc>
                <a:spcPct val="120000"/>
              </a:lnSpc>
              <a:spcBef>
                <a:spcPts val="0"/>
              </a:spcBef>
              <a:buFont typeface="Arial" panose="020B0604020202020204" pitchFamily="34" charset="0"/>
              <a:buChar char="•"/>
              <a:defRPr/>
            </a:pPr>
            <a:r>
              <a:rPr lang="en-US" sz="2800" b="1" u="sng" dirty="0">
                <a:solidFill>
                  <a:schemeClr val="bg1">
                    <a:lumMod val="65000"/>
                  </a:schemeClr>
                </a:solidFill>
              </a:rPr>
              <a:t>Summer 1914: </a:t>
            </a:r>
          </a:p>
          <a:p>
            <a:pPr lvl="1">
              <a:lnSpc>
                <a:spcPct val="120000"/>
              </a:lnSpc>
              <a:spcBef>
                <a:spcPts val="0"/>
              </a:spcBef>
              <a:defRPr/>
            </a:pPr>
            <a:r>
              <a:rPr lang="en-US" sz="1900" dirty="0">
                <a:solidFill>
                  <a:schemeClr val="bg1">
                    <a:lumMod val="65000"/>
                  </a:schemeClr>
                </a:solidFill>
              </a:rPr>
              <a:t>Russia mobilizes army along borders with Austria and Germany</a:t>
            </a:r>
          </a:p>
          <a:p>
            <a:pPr lvl="1">
              <a:lnSpc>
                <a:spcPct val="120000"/>
              </a:lnSpc>
              <a:spcBef>
                <a:spcPts val="0"/>
              </a:spcBef>
              <a:defRPr/>
            </a:pPr>
            <a:r>
              <a:rPr lang="en-US" sz="1900" dirty="0">
                <a:solidFill>
                  <a:schemeClr val="bg1">
                    <a:lumMod val="65000"/>
                  </a:schemeClr>
                </a:solidFill>
              </a:rPr>
              <a:t>Germany declares war on Russia &amp; France  </a:t>
            </a:r>
          </a:p>
          <a:p>
            <a:pPr lvl="1">
              <a:lnSpc>
                <a:spcPct val="120000"/>
              </a:lnSpc>
              <a:spcBef>
                <a:spcPts val="0"/>
              </a:spcBef>
              <a:defRPr/>
            </a:pPr>
            <a:r>
              <a:rPr lang="en-US" sz="1900" dirty="0">
                <a:solidFill>
                  <a:schemeClr val="bg1">
                    <a:lumMod val="65000"/>
                  </a:schemeClr>
                </a:solidFill>
              </a:rPr>
              <a:t>France mobilizes forces to assist Russia</a:t>
            </a:r>
          </a:p>
          <a:p>
            <a:pPr lvl="1" eaLnBrk="1" hangingPunct="1">
              <a:lnSpc>
                <a:spcPct val="120000"/>
              </a:lnSpc>
              <a:spcBef>
                <a:spcPts val="0"/>
              </a:spcBef>
              <a:defRPr/>
            </a:pPr>
            <a:r>
              <a:rPr lang="en-US" sz="1900" dirty="0">
                <a:solidFill>
                  <a:schemeClr val="bg1">
                    <a:lumMod val="65000"/>
                  </a:schemeClr>
                </a:solidFill>
              </a:rPr>
              <a:t>Germany invades Belgium </a:t>
            </a:r>
          </a:p>
          <a:p>
            <a:pPr lvl="1" eaLnBrk="1" hangingPunct="1">
              <a:lnSpc>
                <a:spcPct val="120000"/>
              </a:lnSpc>
              <a:spcBef>
                <a:spcPts val="0"/>
              </a:spcBef>
              <a:defRPr/>
            </a:pPr>
            <a:r>
              <a:rPr lang="en-US" sz="1900" dirty="0">
                <a:solidFill>
                  <a:schemeClr val="bg1">
                    <a:lumMod val="65000"/>
                  </a:schemeClr>
                </a:solidFill>
              </a:rPr>
              <a:t>Britain declares war on Germany</a:t>
            </a:r>
          </a:p>
        </p:txBody>
      </p:sp>
      <p:pic>
        <p:nvPicPr>
          <p:cNvPr id="15363" name="Picture 6" descr="chainoffriendships"/>
          <p:cNvPicPr preferRelativeResize="0">
            <a:picLocks noGrp="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6927"/>
            <a:ext cx="3810000" cy="2133600"/>
          </a:xfrm>
        </p:spPr>
      </p:pic>
      <p:pic>
        <p:nvPicPr>
          <p:cNvPr id="2" name="Picture 1"/>
          <p:cNvPicPr>
            <a:picLocks noChangeAspect="1"/>
          </p:cNvPicPr>
          <p:nvPr/>
        </p:nvPicPr>
        <p:blipFill rotWithShape="1">
          <a:blip r:embed="rId3"/>
          <a:srcRect r="415" b="47491"/>
          <a:stretch/>
        </p:blipFill>
        <p:spPr>
          <a:xfrm>
            <a:off x="45029" y="-9524"/>
            <a:ext cx="4984171" cy="923924"/>
          </a:xfrm>
          <a:prstGeom prst="rect">
            <a:avLst/>
          </a:prstGeom>
        </p:spPr>
      </p:pic>
      <p:pic>
        <p:nvPicPr>
          <p:cNvPr id="3" name="Picture 2"/>
          <p:cNvPicPr>
            <a:picLocks noChangeAspect="1"/>
          </p:cNvPicPr>
          <p:nvPr/>
        </p:nvPicPr>
        <p:blipFill rotWithShape="1">
          <a:blip r:embed="rId4"/>
          <a:srcRect r="1087" b="51268"/>
          <a:stretch/>
        </p:blipFill>
        <p:spPr>
          <a:xfrm>
            <a:off x="860714" y="914400"/>
            <a:ext cx="3352799" cy="1238864"/>
          </a:xfrm>
          <a:prstGeom prst="rect">
            <a:avLst/>
          </a:prstGeom>
        </p:spPr>
      </p:pic>
    </p:spTree>
    <p:extLst>
      <p:ext uri="{BB962C8B-B14F-4D97-AF65-F5344CB8AC3E}">
        <p14:creationId xmlns:p14="http://schemas.microsoft.com/office/powerpoint/2010/main" val="161749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 calcmode="lin" valueType="num">
                                      <p:cBhvr additive="base">
                                        <p:cTn id="17" dur="5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90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9091">
                                            <p:txEl>
                                              <p:pRg st="3" end="3"/>
                                            </p:txEl>
                                          </p:spTgt>
                                        </p:tgtEl>
                                        <p:attrNameLst>
                                          <p:attrName>style.visibility</p:attrName>
                                        </p:attrNameLst>
                                      </p:cBhvr>
                                      <p:to>
                                        <p:strVal val="visible"/>
                                      </p:to>
                                    </p:set>
                                    <p:anim calcmode="lin" valueType="num">
                                      <p:cBhvr additive="base">
                                        <p:cTn id="21" dur="500" fill="hold"/>
                                        <p:tgtEl>
                                          <p:spTgt spid="890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909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9091">
                                            <p:txEl>
                                              <p:pRg st="4" end="4"/>
                                            </p:txEl>
                                          </p:spTgt>
                                        </p:tgtEl>
                                        <p:attrNameLst>
                                          <p:attrName>style.visibility</p:attrName>
                                        </p:attrNameLst>
                                      </p:cBhvr>
                                      <p:to>
                                        <p:strVal val="visible"/>
                                      </p:to>
                                    </p:set>
                                    <p:anim calcmode="lin" valueType="num">
                                      <p:cBhvr additive="base">
                                        <p:cTn id="25" dur="500" fill="hold"/>
                                        <p:tgtEl>
                                          <p:spTgt spid="890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9091">
                                            <p:txEl>
                                              <p:pRg st="5" end="5"/>
                                            </p:txEl>
                                          </p:spTgt>
                                        </p:tgtEl>
                                        <p:attrNameLst>
                                          <p:attrName>style.visibility</p:attrName>
                                        </p:attrNameLst>
                                      </p:cBhvr>
                                      <p:to>
                                        <p:strVal val="visible"/>
                                      </p:to>
                                    </p:set>
                                    <p:anim calcmode="lin" valueType="num">
                                      <p:cBhvr additive="base">
                                        <p:cTn id="29" dur="500" fill="hold"/>
                                        <p:tgtEl>
                                          <p:spTgt spid="8909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909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9091">
                                            <p:txEl>
                                              <p:pRg st="6" end="6"/>
                                            </p:txEl>
                                          </p:spTgt>
                                        </p:tgtEl>
                                        <p:attrNameLst>
                                          <p:attrName>style.visibility</p:attrName>
                                        </p:attrNameLst>
                                      </p:cBhvr>
                                      <p:to>
                                        <p:strVal val="visible"/>
                                      </p:to>
                                    </p:set>
                                    <p:anim calcmode="lin" valueType="num">
                                      <p:cBhvr additive="base">
                                        <p:cTn id="33" dur="500" fill="hold"/>
                                        <p:tgtEl>
                                          <p:spTgt spid="8909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9091">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9091">
                                            <p:txEl>
                                              <p:pRg st="7" end="7"/>
                                            </p:txEl>
                                          </p:spTgt>
                                        </p:tgtEl>
                                        <p:attrNameLst>
                                          <p:attrName>style.visibility</p:attrName>
                                        </p:attrNameLst>
                                      </p:cBhvr>
                                      <p:to>
                                        <p:strVal val="visible"/>
                                      </p:to>
                                    </p:set>
                                    <p:anim calcmode="lin" valueType="num">
                                      <p:cBhvr additive="base">
                                        <p:cTn id="37" dur="500" fill="hold"/>
                                        <p:tgtEl>
                                          <p:spTgt spid="8909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9091">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9091">
                                            <p:txEl>
                                              <p:pRg st="8" end="8"/>
                                            </p:txEl>
                                          </p:spTgt>
                                        </p:tgtEl>
                                        <p:attrNameLst>
                                          <p:attrName>style.visibility</p:attrName>
                                        </p:attrNameLst>
                                      </p:cBhvr>
                                      <p:to>
                                        <p:strVal val="visible"/>
                                      </p:to>
                                    </p:set>
                                    <p:anim calcmode="lin" valueType="num">
                                      <p:cBhvr additive="base">
                                        <p:cTn id="41" dur="500" fill="hold"/>
                                        <p:tgtEl>
                                          <p:spTgt spid="89091">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90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Wednesday, October 21, 2015</a:t>
            </a:r>
          </a:p>
        </p:txBody>
      </p:sp>
      <p:sp>
        <p:nvSpPr>
          <p:cNvPr id="3" name="Text Placeholder 2"/>
          <p:cNvSpPr>
            <a:spLocks noGrp="1"/>
          </p:cNvSpPr>
          <p:nvPr>
            <p:ph type="body" sz="half" idx="1"/>
          </p:nvPr>
        </p:nvSpPr>
        <p:spPr>
          <a:xfrm>
            <a:off x="0" y="1676400"/>
            <a:ext cx="9144000" cy="5181600"/>
          </a:xfrm>
        </p:spPr>
        <p:txBody>
          <a:bodyPr/>
          <a:lstStyle/>
          <a:p>
            <a:r>
              <a:rPr lang="en-US" dirty="0"/>
              <a:t>Why did the Black Hand members assassinate Archduke Franz Ferdinand?  (Hint: It’s in yesterday’s notes.)</a:t>
            </a:r>
          </a:p>
        </p:txBody>
      </p:sp>
    </p:spTree>
    <p:extLst>
      <p:ext uri="{BB962C8B-B14F-4D97-AF65-F5344CB8AC3E}">
        <p14:creationId xmlns:p14="http://schemas.microsoft.com/office/powerpoint/2010/main" val="1512144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a:bodyPr>
          <a:lstStyle/>
          <a:p>
            <a:r>
              <a:rPr lang="en-US" sz="2800" b="1" dirty="0"/>
              <a:t>Quiz Friday: Terms</a:t>
            </a:r>
          </a:p>
        </p:txBody>
      </p:sp>
      <p:sp>
        <p:nvSpPr>
          <p:cNvPr id="3" name="Content Placeholder 2"/>
          <p:cNvSpPr>
            <a:spLocks noGrp="1"/>
          </p:cNvSpPr>
          <p:nvPr>
            <p:ph idx="1"/>
          </p:nvPr>
        </p:nvSpPr>
        <p:spPr>
          <a:xfrm>
            <a:off x="0" y="1447800"/>
            <a:ext cx="9144000" cy="5410200"/>
          </a:xfrm>
        </p:spPr>
        <p:txBody>
          <a:bodyPr>
            <a:normAutofit/>
          </a:bodyPr>
          <a:lstStyle/>
          <a:p>
            <a:pPr marL="0" indent="0">
              <a:buNone/>
            </a:pPr>
            <a:r>
              <a:rPr lang="en-US" sz="2800" b="1" dirty="0"/>
              <a:t>Alliance				Militarism</a:t>
            </a:r>
            <a:br>
              <a:rPr lang="en-US" sz="2800" b="1" dirty="0"/>
            </a:br>
            <a:r>
              <a:rPr lang="en-US" sz="2800" b="1" dirty="0"/>
              <a:t>Black Hand				Mobilization</a:t>
            </a:r>
            <a:br>
              <a:rPr lang="en-US" sz="2800" b="1" dirty="0"/>
            </a:br>
            <a:r>
              <a:rPr lang="en-US" sz="2800" b="1" dirty="0"/>
              <a:t>Domino Effect			Nationalism</a:t>
            </a:r>
            <a:br>
              <a:rPr lang="en-US" sz="2800" b="1" dirty="0"/>
            </a:br>
            <a:r>
              <a:rPr lang="en-US" sz="2800" b="1" dirty="0"/>
              <a:t>Franco-Prussian War		Otto von Bismarck</a:t>
            </a:r>
            <a:br>
              <a:rPr lang="en-US" sz="2800" b="1" dirty="0"/>
            </a:br>
            <a:r>
              <a:rPr lang="en-US" sz="2800" b="1" dirty="0" err="1"/>
              <a:t>Gavrillo</a:t>
            </a:r>
            <a:r>
              <a:rPr lang="en-US" sz="2800" b="1" dirty="0"/>
              <a:t> </a:t>
            </a:r>
            <a:r>
              <a:rPr lang="en-US" sz="2800" b="1" dirty="0" err="1"/>
              <a:t>Princip</a:t>
            </a:r>
            <a:r>
              <a:rPr lang="en-US" sz="2800" b="1" dirty="0"/>
              <a:t>			1892 Franco-Russian Alliance</a:t>
            </a:r>
          </a:p>
        </p:txBody>
      </p:sp>
    </p:spTree>
    <p:extLst>
      <p:ext uri="{BB962C8B-B14F-4D97-AF65-F5344CB8AC3E}">
        <p14:creationId xmlns:p14="http://schemas.microsoft.com/office/powerpoint/2010/main" val="1141456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1371601"/>
          </a:xfrm>
        </p:spPr>
        <p:txBody>
          <a:bodyPr>
            <a:normAutofit fontScale="90000"/>
          </a:bodyPr>
          <a:lstStyle/>
          <a:p>
            <a:r>
              <a:rPr lang="en-US" sz="3200" b="1" dirty="0"/>
              <a:t>Kaiser Wilhelm II:</a:t>
            </a:r>
            <a:br>
              <a:rPr lang="en-US" sz="3200" b="1" dirty="0"/>
            </a:br>
            <a:r>
              <a:rPr lang="en-US" sz="3200" b="1" dirty="0"/>
              <a:t>German Monarch</a:t>
            </a:r>
            <a:r>
              <a:rPr lang="en-US" b="1" dirty="0"/>
              <a:t/>
            </a:r>
            <a:br>
              <a:rPr lang="en-US" b="1" dirty="0"/>
            </a:br>
            <a:r>
              <a:rPr lang="en-US" sz="2800" dirty="0"/>
              <a:t>Reign: 1888-1918</a:t>
            </a:r>
          </a:p>
        </p:txBody>
      </p:sp>
      <p:pic>
        <p:nvPicPr>
          <p:cNvPr id="5" name="Picture 4"/>
          <p:cNvPicPr>
            <a:picLocks noChangeAspect="1"/>
          </p:cNvPicPr>
          <p:nvPr/>
        </p:nvPicPr>
        <p:blipFill>
          <a:blip r:embed="rId2"/>
          <a:stretch>
            <a:fillRect/>
          </a:stretch>
        </p:blipFill>
        <p:spPr>
          <a:xfrm>
            <a:off x="2362200" y="1371599"/>
            <a:ext cx="4343400" cy="4541357"/>
          </a:xfrm>
          <a:prstGeom prst="rect">
            <a:avLst/>
          </a:prstGeom>
        </p:spPr>
      </p:pic>
      <p:sp>
        <p:nvSpPr>
          <p:cNvPr id="6" name="Rectangle 5"/>
          <p:cNvSpPr/>
          <p:nvPr/>
        </p:nvSpPr>
        <p:spPr>
          <a:xfrm>
            <a:off x="722260" y="5900929"/>
            <a:ext cx="8349402" cy="954107"/>
          </a:xfrm>
          <a:prstGeom prst="rect">
            <a:avLst/>
          </a:prstGeom>
        </p:spPr>
        <p:txBody>
          <a:bodyPr wrap="none">
            <a:spAutoFit/>
          </a:bodyPr>
          <a:lstStyle/>
          <a:p>
            <a:pPr marL="457200" indent="-457200">
              <a:buFont typeface="Arial" panose="020B0604020202020204" pitchFamily="34" charset="0"/>
              <a:buChar char="•"/>
            </a:pPr>
            <a:r>
              <a:rPr lang="en-US" sz="2800" b="1" dirty="0"/>
              <a:t>Hated the British and Russians due to his family ties</a:t>
            </a:r>
          </a:p>
          <a:p>
            <a:pPr marL="457200" indent="-457200">
              <a:buFont typeface="Arial" panose="020B0604020202020204" pitchFamily="34" charset="0"/>
              <a:buChar char="•"/>
            </a:pPr>
            <a:r>
              <a:rPr lang="en-US" sz="2800" b="1" dirty="0"/>
              <a:t>Wanted to make Germany a world power.</a:t>
            </a:r>
          </a:p>
        </p:txBody>
      </p:sp>
    </p:spTree>
    <p:extLst>
      <p:ext uri="{BB962C8B-B14F-4D97-AF65-F5344CB8AC3E}">
        <p14:creationId xmlns:p14="http://schemas.microsoft.com/office/powerpoint/2010/main" val="2277881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8" y="3505200"/>
            <a:ext cx="9144000" cy="3352799"/>
          </a:xfrm>
        </p:spPr>
        <p:txBody>
          <a:bodyPr>
            <a:noAutofit/>
          </a:bodyPr>
          <a:lstStyle/>
          <a:p>
            <a:r>
              <a:rPr lang="en-US" sz="2400" dirty="0">
                <a:solidFill>
                  <a:schemeClr val="bg1">
                    <a:lumMod val="65000"/>
                  </a:schemeClr>
                </a:solidFill>
              </a:rPr>
              <a:t>Wilhelm and George were first cousins, George and Nicholas were also first cousins, and Wilhelm and Nicholas were </a:t>
            </a:r>
            <a:r>
              <a:rPr lang="en-US" sz="2400" i="1" dirty="0">
                <a:solidFill>
                  <a:schemeClr val="bg1">
                    <a:lumMod val="65000"/>
                  </a:schemeClr>
                </a:solidFill>
              </a:rPr>
              <a:t>3</a:t>
            </a:r>
            <a:r>
              <a:rPr lang="en-US" sz="2400" i="1" baseline="30000" dirty="0">
                <a:solidFill>
                  <a:schemeClr val="bg1">
                    <a:lumMod val="65000"/>
                  </a:schemeClr>
                </a:solidFill>
              </a:rPr>
              <a:t>rd</a:t>
            </a:r>
            <a:r>
              <a:rPr lang="en-US" sz="2400" dirty="0">
                <a:solidFill>
                  <a:schemeClr val="bg1">
                    <a:lumMod val="65000"/>
                  </a:schemeClr>
                </a:solidFill>
              </a:rPr>
              <a:t> cousins.</a:t>
            </a:r>
          </a:p>
          <a:p>
            <a:r>
              <a:rPr lang="en-US" sz="2400" dirty="0">
                <a:solidFill>
                  <a:schemeClr val="bg1">
                    <a:lumMod val="65000"/>
                  </a:schemeClr>
                </a:solidFill>
              </a:rPr>
              <a:t>Wilhelm was born with a crippled arm thanks and </a:t>
            </a:r>
            <a:r>
              <a:rPr lang="en-US" sz="2400" dirty="0" err="1">
                <a:solidFill>
                  <a:schemeClr val="bg1">
                    <a:lumMod val="65000"/>
                  </a:schemeClr>
                </a:solidFill>
              </a:rPr>
              <a:t>and</a:t>
            </a:r>
            <a:r>
              <a:rPr lang="en-US" sz="2400" dirty="0">
                <a:solidFill>
                  <a:schemeClr val="bg1">
                    <a:lumMod val="65000"/>
                  </a:schemeClr>
                </a:solidFill>
              </a:rPr>
              <a:t> had a strained relationship with his English mother, Victoria who was 17 when she married Prussia’s Prince Friedrich, in 1858.  His grandmother was Queen Victoria of England</a:t>
            </a:r>
          </a:p>
          <a:p>
            <a:r>
              <a:rPr lang="en-US" sz="2400" dirty="0">
                <a:solidFill>
                  <a:schemeClr val="bg1">
                    <a:lumMod val="65000"/>
                  </a:schemeClr>
                </a:solidFill>
              </a:rPr>
              <a:t>Wilhelm's hatred of his mother, and all things British, in part, brought about the beginning of the First World War.</a:t>
            </a:r>
          </a:p>
        </p:txBody>
      </p:sp>
      <p:pic>
        <p:nvPicPr>
          <p:cNvPr id="4" name="Picture 3"/>
          <p:cNvPicPr>
            <a:picLocks noChangeAspect="1"/>
          </p:cNvPicPr>
          <p:nvPr/>
        </p:nvPicPr>
        <p:blipFill rotWithShape="1">
          <a:blip r:embed="rId2"/>
          <a:srcRect l="24324" t="54848" r="17100" b="1043"/>
          <a:stretch/>
        </p:blipFill>
        <p:spPr>
          <a:xfrm>
            <a:off x="3733800" y="0"/>
            <a:ext cx="5410200" cy="2977554"/>
          </a:xfrm>
          <a:prstGeom prst="rect">
            <a:avLst/>
          </a:prstGeom>
        </p:spPr>
      </p:pic>
      <p:sp>
        <p:nvSpPr>
          <p:cNvPr id="5" name="Rectangle 4"/>
          <p:cNvSpPr/>
          <p:nvPr/>
        </p:nvSpPr>
        <p:spPr>
          <a:xfrm>
            <a:off x="5078" y="0"/>
            <a:ext cx="3622964" cy="3416320"/>
          </a:xfrm>
          <a:prstGeom prst="rect">
            <a:avLst/>
          </a:prstGeom>
        </p:spPr>
        <p:txBody>
          <a:bodyPr wrap="square">
            <a:spAutoFit/>
          </a:bodyPr>
          <a:lstStyle/>
          <a:p>
            <a:r>
              <a:rPr lang="en-US" sz="2400" dirty="0">
                <a:solidFill>
                  <a:schemeClr val="bg1">
                    <a:lumMod val="65000"/>
                  </a:schemeClr>
                </a:solidFill>
              </a:rPr>
              <a:t>One interesting aspect of WW1 is the close connection among the three principal leaders: </a:t>
            </a:r>
            <a:r>
              <a:rPr lang="en-US" sz="2400" b="1" dirty="0"/>
              <a:t>Kaiser Wilhelm II of Germany, King George V of England and Tsar Nicholas II of Russia were all cousins</a:t>
            </a:r>
          </a:p>
        </p:txBody>
      </p:sp>
    </p:spTree>
    <p:extLst>
      <p:ext uri="{BB962C8B-B14F-4D97-AF65-F5344CB8AC3E}">
        <p14:creationId xmlns:p14="http://schemas.microsoft.com/office/powerpoint/2010/main" val="412729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28600"/>
            <a:ext cx="8861713" cy="6477000"/>
          </a:xfrm>
          <a:prstGeom prst="rect">
            <a:avLst/>
          </a:prstGeom>
        </p:spPr>
      </p:pic>
    </p:spTree>
    <p:extLst>
      <p:ext uri="{BB962C8B-B14F-4D97-AF65-F5344CB8AC3E}">
        <p14:creationId xmlns:p14="http://schemas.microsoft.com/office/powerpoint/2010/main" val="2196333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021" r="3090" b="14470"/>
          <a:stretch/>
        </p:blipFill>
        <p:spPr>
          <a:xfrm>
            <a:off x="6553200" y="1205345"/>
            <a:ext cx="2590800" cy="3910446"/>
          </a:xfrm>
          <a:prstGeom prst="rect">
            <a:avLst/>
          </a:prstGeom>
        </p:spPr>
      </p:pic>
      <p:sp>
        <p:nvSpPr>
          <p:cNvPr id="3" name="Rectangle 2"/>
          <p:cNvSpPr/>
          <p:nvPr/>
        </p:nvSpPr>
        <p:spPr>
          <a:xfrm>
            <a:off x="0" y="5657671"/>
            <a:ext cx="9144000" cy="2062103"/>
          </a:xfrm>
          <a:prstGeom prst="rect">
            <a:avLst/>
          </a:prstGeom>
        </p:spPr>
        <p:txBody>
          <a:bodyPr wrap="square">
            <a:spAutoFit/>
          </a:bodyPr>
          <a:lstStyle/>
          <a:p>
            <a:r>
              <a:rPr lang="en-US" sz="3200" dirty="0">
                <a:solidFill>
                  <a:schemeClr val="bg1">
                    <a:lumMod val="65000"/>
                  </a:schemeClr>
                </a:solidFill>
              </a:rPr>
              <a:t>Tsar Nicholas II and King George V were cousins and close friends since childhood</a:t>
            </a:r>
            <a:br>
              <a:rPr lang="en-US" sz="3200" dirty="0">
                <a:solidFill>
                  <a:schemeClr val="bg1">
                    <a:lumMod val="65000"/>
                  </a:schemeClr>
                </a:solidFill>
              </a:rPr>
            </a:br>
            <a:r>
              <a:rPr lang="en-US" sz="3200" dirty="0">
                <a:solidFill>
                  <a:schemeClr val="bg1">
                    <a:lumMod val="65000"/>
                  </a:schemeClr>
                </a:solidFill>
              </a:rPr>
              <a:t/>
            </a:r>
            <a:br>
              <a:rPr lang="en-US" sz="3200" dirty="0">
                <a:solidFill>
                  <a:schemeClr val="bg1">
                    <a:lumMod val="65000"/>
                  </a:schemeClr>
                </a:solidFill>
              </a:rPr>
            </a:br>
            <a:endParaRPr lang="en-US" sz="3200" dirty="0">
              <a:solidFill>
                <a:schemeClr val="bg1">
                  <a:lumMod val="65000"/>
                </a:schemeClr>
              </a:solidFill>
            </a:endParaRPr>
          </a:p>
        </p:txBody>
      </p:sp>
      <p:pic>
        <p:nvPicPr>
          <p:cNvPr id="4" name="Picture 3"/>
          <p:cNvPicPr>
            <a:picLocks noChangeAspect="1"/>
          </p:cNvPicPr>
          <p:nvPr/>
        </p:nvPicPr>
        <p:blipFill rotWithShape="1">
          <a:blip r:embed="rId3"/>
          <a:srcRect r="4813" b="15000"/>
          <a:stretch/>
        </p:blipFill>
        <p:spPr>
          <a:xfrm>
            <a:off x="45027" y="1219200"/>
            <a:ext cx="2774373" cy="3886200"/>
          </a:xfrm>
          <a:prstGeom prst="rect">
            <a:avLst/>
          </a:prstGeom>
        </p:spPr>
      </p:pic>
      <p:pic>
        <p:nvPicPr>
          <p:cNvPr id="5" name="Picture 4"/>
          <p:cNvPicPr>
            <a:picLocks noChangeAspect="1"/>
          </p:cNvPicPr>
          <p:nvPr/>
        </p:nvPicPr>
        <p:blipFill rotWithShape="1">
          <a:blip r:embed="rId4"/>
          <a:srcRect l="3922" t="1" r="5883" b="88"/>
          <a:stretch/>
        </p:blipFill>
        <p:spPr>
          <a:xfrm>
            <a:off x="2933700" y="1219200"/>
            <a:ext cx="3505200" cy="3882736"/>
          </a:xfrm>
          <a:prstGeom prst="rect">
            <a:avLst/>
          </a:prstGeom>
        </p:spPr>
      </p:pic>
    </p:spTree>
    <p:extLst>
      <p:ext uri="{BB962C8B-B14F-4D97-AF65-F5344CB8AC3E}">
        <p14:creationId xmlns:p14="http://schemas.microsoft.com/office/powerpoint/2010/main" val="1270270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15000"/>
            <a:ext cx="9109364" cy="923330"/>
          </a:xfrm>
          <a:prstGeom prst="rect">
            <a:avLst/>
          </a:prstGeom>
        </p:spPr>
        <p:txBody>
          <a:bodyPr wrap="square">
            <a:spAutoFit/>
          </a:bodyPr>
          <a:lstStyle/>
          <a:p>
            <a:r>
              <a:rPr lang="en-US" dirty="0">
                <a:solidFill>
                  <a:schemeClr val="bg1">
                    <a:lumMod val="65000"/>
                  </a:schemeClr>
                </a:solidFill>
                <a:latin typeface="Arial" panose="020B0604020202020204" pitchFamily="34" charset="0"/>
              </a:rPr>
              <a:t>Although related twice over, Tsar Nicholas II and Kaiser Wilhelm were not close friends.</a:t>
            </a:r>
          </a:p>
          <a:p>
            <a:r>
              <a:rPr lang="en-US" dirty="0">
                <a:solidFill>
                  <a:schemeClr val="bg1">
                    <a:lumMod val="65000"/>
                  </a:schemeClr>
                </a:solidFill>
                <a:latin typeface="Arial" panose="020B0604020202020204" pitchFamily="34" charset="0"/>
              </a:rPr>
              <a:t>Why were they not close friends?</a:t>
            </a:r>
            <a:br>
              <a:rPr lang="en-US" dirty="0">
                <a:solidFill>
                  <a:schemeClr val="bg1">
                    <a:lumMod val="65000"/>
                  </a:schemeClr>
                </a:solidFill>
                <a:latin typeface="Arial" panose="020B0604020202020204" pitchFamily="34" charset="0"/>
              </a:rPr>
            </a:br>
            <a:endParaRPr lang="en-US" dirty="0">
              <a:solidFill>
                <a:schemeClr val="bg1">
                  <a:lumMod val="65000"/>
                </a:schemeClr>
              </a:solidFill>
            </a:endParaRPr>
          </a:p>
        </p:txBody>
      </p:sp>
      <p:pic>
        <p:nvPicPr>
          <p:cNvPr id="3" name="Picture 2"/>
          <p:cNvPicPr>
            <a:picLocks noChangeAspect="1"/>
          </p:cNvPicPr>
          <p:nvPr/>
        </p:nvPicPr>
        <p:blipFill>
          <a:blip r:embed="rId2"/>
          <a:stretch>
            <a:fillRect/>
          </a:stretch>
        </p:blipFill>
        <p:spPr>
          <a:xfrm>
            <a:off x="76200" y="0"/>
            <a:ext cx="8973762" cy="5562600"/>
          </a:xfrm>
          <a:prstGeom prst="rect">
            <a:avLst/>
          </a:prstGeom>
        </p:spPr>
      </p:pic>
    </p:spTree>
    <p:extLst>
      <p:ext uri="{BB962C8B-B14F-4D97-AF65-F5344CB8AC3E}">
        <p14:creationId xmlns:p14="http://schemas.microsoft.com/office/powerpoint/2010/main" val="85370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z="2800" dirty="0">
                <a:solidFill>
                  <a:schemeClr val="bg1">
                    <a:lumMod val="65000"/>
                  </a:schemeClr>
                </a:solidFill>
                <a:latin typeface="+mn-lt"/>
              </a:rPr>
              <a:t>Understanding the Tensions in Europe</a:t>
            </a:r>
          </a:p>
        </p:txBody>
      </p:sp>
      <p:sp>
        <p:nvSpPr>
          <p:cNvPr id="3" name="Content Placeholder 2"/>
          <p:cNvSpPr>
            <a:spLocks noGrp="1"/>
          </p:cNvSpPr>
          <p:nvPr>
            <p:ph idx="1"/>
          </p:nvPr>
        </p:nvSpPr>
        <p:spPr>
          <a:xfrm>
            <a:off x="0" y="1066800"/>
            <a:ext cx="9144000" cy="5791200"/>
          </a:xfrm>
        </p:spPr>
        <p:txBody>
          <a:bodyPr>
            <a:normAutofit/>
          </a:bodyPr>
          <a:lstStyle/>
          <a:p>
            <a:r>
              <a:rPr lang="en-US" sz="2800" dirty="0">
                <a:solidFill>
                  <a:schemeClr val="bg1">
                    <a:lumMod val="65000"/>
                  </a:schemeClr>
                </a:solidFill>
              </a:rPr>
              <a:t>NFL: Divided into the AFC and the NFC.</a:t>
            </a:r>
          </a:p>
          <a:p>
            <a:r>
              <a:rPr lang="en-US" sz="2800" dirty="0">
                <a:solidFill>
                  <a:schemeClr val="bg1">
                    <a:lumMod val="65000"/>
                  </a:schemeClr>
                </a:solidFill>
              </a:rPr>
              <a:t>Multiple different teams on each side.</a:t>
            </a:r>
          </a:p>
          <a:p>
            <a:r>
              <a:rPr lang="en-US" sz="2800" dirty="0">
                <a:solidFill>
                  <a:schemeClr val="bg1">
                    <a:lumMod val="65000"/>
                  </a:schemeClr>
                </a:solidFill>
              </a:rPr>
              <a:t>Think of all the countries involved in the war as the NFL.  The two battling sides in WWI are the AFC and the NFC.  </a:t>
            </a:r>
          </a:p>
          <a:p>
            <a:r>
              <a:rPr lang="en-US" sz="2800" dirty="0">
                <a:solidFill>
                  <a:schemeClr val="bg1">
                    <a:lumMod val="65000"/>
                  </a:schemeClr>
                </a:solidFill>
              </a:rPr>
              <a:t>In both the AFC and the NFC, there are multiple different teams that compete against each other (each of the different countries).</a:t>
            </a:r>
          </a:p>
          <a:p>
            <a:endParaRPr lang="en-US" sz="2800" dirty="0">
              <a:solidFill>
                <a:schemeClr val="bg1">
                  <a:lumMod val="65000"/>
                </a:schemeClr>
              </a:solidFill>
            </a:endParaRPr>
          </a:p>
        </p:txBody>
      </p:sp>
      <p:pic>
        <p:nvPicPr>
          <p:cNvPr id="4" name="Picture 3"/>
          <p:cNvPicPr>
            <a:picLocks noChangeAspect="1"/>
          </p:cNvPicPr>
          <p:nvPr/>
        </p:nvPicPr>
        <p:blipFill>
          <a:blip r:embed="rId2"/>
          <a:stretch>
            <a:fillRect/>
          </a:stretch>
        </p:blipFill>
        <p:spPr>
          <a:xfrm>
            <a:off x="609600" y="4876800"/>
            <a:ext cx="3248025" cy="1409700"/>
          </a:xfrm>
          <a:prstGeom prst="rect">
            <a:avLst/>
          </a:prstGeom>
        </p:spPr>
      </p:pic>
      <p:pic>
        <p:nvPicPr>
          <p:cNvPr id="5" name="Picture 4"/>
          <p:cNvPicPr>
            <a:picLocks noChangeAspect="1"/>
          </p:cNvPicPr>
          <p:nvPr/>
        </p:nvPicPr>
        <p:blipFill>
          <a:blip r:embed="rId3"/>
          <a:stretch>
            <a:fillRect/>
          </a:stretch>
        </p:blipFill>
        <p:spPr>
          <a:xfrm>
            <a:off x="4572000" y="4114800"/>
            <a:ext cx="3352800" cy="2514600"/>
          </a:xfrm>
          <a:prstGeom prst="rect">
            <a:avLst/>
          </a:prstGeom>
        </p:spPr>
      </p:pic>
    </p:spTree>
    <p:extLst>
      <p:ext uri="{BB962C8B-B14F-4D97-AF65-F5344CB8AC3E}">
        <p14:creationId xmlns:p14="http://schemas.microsoft.com/office/powerpoint/2010/main" val="19321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err="1">
                <a:solidFill>
                  <a:schemeClr val="tx1">
                    <a:lumMod val="50000"/>
                    <a:lumOff val="50000"/>
                  </a:schemeClr>
                </a:solidFill>
                <a:latin typeface="+mn-lt"/>
              </a:rPr>
              <a:t>Schlieffen</a:t>
            </a:r>
            <a:r>
              <a:rPr lang="en-US" dirty="0">
                <a:solidFill>
                  <a:schemeClr val="tx1">
                    <a:lumMod val="50000"/>
                    <a:lumOff val="50000"/>
                  </a:schemeClr>
                </a:solidFill>
                <a:latin typeface="+mn-lt"/>
              </a:rPr>
              <a:t> Plan (1905)</a:t>
            </a:r>
          </a:p>
        </p:txBody>
      </p:sp>
      <p:sp>
        <p:nvSpPr>
          <p:cNvPr id="3" name="Text Placeholder 2"/>
          <p:cNvSpPr>
            <a:spLocks noGrp="1"/>
          </p:cNvSpPr>
          <p:nvPr>
            <p:ph type="body" sz="half" idx="1"/>
          </p:nvPr>
        </p:nvSpPr>
        <p:spPr>
          <a:xfrm>
            <a:off x="0" y="1066800"/>
            <a:ext cx="9144000" cy="5791200"/>
          </a:xfrm>
        </p:spPr>
        <p:txBody>
          <a:bodyPr>
            <a:normAutofit/>
          </a:bodyPr>
          <a:lstStyle/>
          <a:p>
            <a:r>
              <a:rPr lang="en-US" sz="2800" dirty="0">
                <a:solidFill>
                  <a:schemeClr val="tx1">
                    <a:lumMod val="50000"/>
                    <a:lumOff val="50000"/>
                  </a:schemeClr>
                </a:solidFill>
              </a:rPr>
              <a:t>A plan for a German victory over the Franco-Russian alliance by holding off Russia with little strength and quickly defeating France by moving through the Low Countries (the Netherlands and Belgium). </a:t>
            </a:r>
          </a:p>
          <a:p>
            <a:r>
              <a:rPr lang="en-US" sz="2800" dirty="0">
                <a:solidFill>
                  <a:schemeClr val="tx1">
                    <a:lumMod val="50000"/>
                    <a:lumOff val="50000"/>
                  </a:schemeClr>
                </a:solidFill>
              </a:rPr>
              <a:t>It failed when it was used in World War I (1914).</a:t>
            </a:r>
          </a:p>
          <a:p>
            <a:endParaRPr lang="en-US" dirty="0"/>
          </a:p>
          <a:p>
            <a:pPr marL="0" indent="0">
              <a:buNone/>
            </a:pPr>
            <a:endParaRPr lang="en-US" dirty="0"/>
          </a:p>
          <a:p>
            <a:pPr marL="0" indent="0">
              <a:buNone/>
            </a:pPr>
            <a:r>
              <a:rPr lang="en-US" dirty="0"/>
              <a:t>					</a:t>
            </a:r>
          </a:p>
          <a:p>
            <a:pPr marL="0" indent="0">
              <a:buNone/>
            </a:pPr>
            <a:endParaRPr lang="en-US" dirty="0"/>
          </a:p>
          <a:p>
            <a:pPr marL="0" indent="0">
              <a:buNone/>
            </a:pPr>
            <a:r>
              <a:rPr lang="en-US" sz="2800" dirty="0"/>
              <a:t>						</a:t>
            </a:r>
            <a:r>
              <a:rPr lang="en-US" sz="2800" dirty="0">
                <a:solidFill>
                  <a:schemeClr val="tx1">
                    <a:lumMod val="50000"/>
                    <a:lumOff val="50000"/>
                  </a:schemeClr>
                </a:solidFill>
              </a:rPr>
              <a:t>Alfred von </a:t>
            </a:r>
            <a:r>
              <a:rPr lang="en-US" sz="2800" dirty="0" err="1">
                <a:solidFill>
                  <a:schemeClr val="tx1">
                    <a:lumMod val="50000"/>
                    <a:lumOff val="50000"/>
                  </a:schemeClr>
                </a:solidFill>
              </a:rPr>
              <a:t>Schlieffen</a:t>
            </a:r>
            <a:endParaRPr lang="en-US" sz="2800" dirty="0">
              <a:solidFill>
                <a:schemeClr val="tx1">
                  <a:lumMod val="50000"/>
                  <a:lumOff val="50000"/>
                </a:schemeClr>
              </a:solidFill>
            </a:endParaRPr>
          </a:p>
          <a:p>
            <a:endParaRPr lang="en-US" dirty="0"/>
          </a:p>
        </p:txBody>
      </p:sp>
      <p:pic>
        <p:nvPicPr>
          <p:cNvPr id="5" name="Picture 4"/>
          <p:cNvPicPr>
            <a:picLocks noChangeAspect="1"/>
          </p:cNvPicPr>
          <p:nvPr/>
        </p:nvPicPr>
        <p:blipFill>
          <a:blip r:embed="rId2"/>
          <a:stretch>
            <a:fillRect/>
          </a:stretch>
        </p:blipFill>
        <p:spPr>
          <a:xfrm>
            <a:off x="5486400" y="3581400"/>
            <a:ext cx="3124200" cy="2098003"/>
          </a:xfrm>
          <a:prstGeom prst="rect">
            <a:avLst/>
          </a:prstGeom>
        </p:spPr>
      </p:pic>
      <p:pic>
        <p:nvPicPr>
          <p:cNvPr id="6" name="Picture 5"/>
          <p:cNvPicPr>
            <a:picLocks noChangeAspect="1"/>
          </p:cNvPicPr>
          <p:nvPr/>
        </p:nvPicPr>
        <p:blipFill>
          <a:blip r:embed="rId3"/>
          <a:stretch>
            <a:fillRect/>
          </a:stretch>
        </p:blipFill>
        <p:spPr>
          <a:xfrm>
            <a:off x="838200" y="3429000"/>
            <a:ext cx="3667125" cy="3143250"/>
          </a:xfrm>
          <a:prstGeom prst="rect">
            <a:avLst/>
          </a:prstGeom>
        </p:spPr>
      </p:pic>
    </p:spTree>
    <p:extLst>
      <p:ext uri="{BB962C8B-B14F-4D97-AF65-F5344CB8AC3E}">
        <p14:creationId xmlns:p14="http://schemas.microsoft.com/office/powerpoint/2010/main" val="761280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sz="half" idx="1"/>
          </p:nvPr>
        </p:nvSpPr>
        <p:spPr>
          <a:xfrm>
            <a:off x="-20782" y="3276600"/>
            <a:ext cx="9164782" cy="3581400"/>
          </a:xfrm>
        </p:spPr>
        <p:txBody>
          <a:bodyPr>
            <a:normAutofit fontScale="92500" lnSpcReduction="10000"/>
          </a:bodyPr>
          <a:lstStyle/>
          <a:p>
            <a:pPr>
              <a:lnSpc>
                <a:spcPct val="120000"/>
              </a:lnSpc>
              <a:spcBef>
                <a:spcPts val="0"/>
              </a:spcBef>
              <a:defRPr/>
            </a:pPr>
            <a:r>
              <a:rPr lang="en-US" sz="2800" b="1" dirty="0"/>
              <a:t>In Summer 1914 two battlefronts began:</a:t>
            </a:r>
          </a:p>
          <a:p>
            <a:pPr lvl="0">
              <a:lnSpc>
                <a:spcPct val="120000"/>
              </a:lnSpc>
              <a:spcBef>
                <a:spcPts val="0"/>
              </a:spcBef>
              <a:defRPr/>
            </a:pPr>
            <a:r>
              <a:rPr lang="en-US" sz="2800" b="1" u="sng" dirty="0">
                <a:solidFill>
                  <a:prstClr val="black"/>
                </a:solidFill>
              </a:rPr>
              <a:t>Front (Frontline) </a:t>
            </a:r>
            <a:r>
              <a:rPr lang="en-US" sz="2800" b="1" dirty="0">
                <a:solidFill>
                  <a:prstClr val="black"/>
                </a:solidFill>
              </a:rPr>
              <a:t>– this is where the fighting was taking place between opposing soldiers.</a:t>
            </a:r>
          </a:p>
          <a:p>
            <a:pPr>
              <a:lnSpc>
                <a:spcPct val="120000"/>
              </a:lnSpc>
              <a:spcBef>
                <a:spcPts val="0"/>
              </a:spcBef>
              <a:defRPr/>
            </a:pPr>
            <a:r>
              <a:rPr lang="en-US" sz="2800" b="1" u="sng" dirty="0"/>
              <a:t>Western Front</a:t>
            </a:r>
            <a:r>
              <a:rPr lang="en-US" sz="2800" b="1" dirty="0"/>
              <a:t> – battlefield stretching across France &amp; Belgium near the German border.</a:t>
            </a:r>
            <a:endParaRPr lang="en-US" sz="2800" b="1" u="sng" dirty="0"/>
          </a:p>
          <a:p>
            <a:pPr>
              <a:lnSpc>
                <a:spcPct val="120000"/>
              </a:lnSpc>
              <a:spcBef>
                <a:spcPts val="0"/>
              </a:spcBef>
              <a:defRPr/>
            </a:pPr>
            <a:r>
              <a:rPr lang="en-US" sz="2800" b="1" u="sng" dirty="0"/>
              <a:t>Eastern Front</a:t>
            </a:r>
            <a:r>
              <a:rPr lang="en-US" sz="2800" b="1" dirty="0"/>
              <a:t> – battlefield stretching across the German-Austrian-Russian borders.</a:t>
            </a:r>
          </a:p>
          <a:p>
            <a:pPr>
              <a:lnSpc>
                <a:spcPct val="120000"/>
              </a:lnSpc>
              <a:spcBef>
                <a:spcPts val="0"/>
              </a:spcBef>
              <a:defRPr/>
            </a:pPr>
            <a:r>
              <a:rPr lang="en-US" sz="2800" b="1" dirty="0">
                <a:solidFill>
                  <a:schemeClr val="bg1">
                    <a:lumMod val="65000"/>
                  </a:schemeClr>
                </a:solidFill>
              </a:rPr>
              <a:t>Is this an advantage or disadvantage for Germany &amp; </a:t>
            </a:r>
            <a:r>
              <a:rPr lang="en-US" sz="2800" b="1" dirty="0" err="1">
                <a:solidFill>
                  <a:schemeClr val="bg1">
                    <a:lumMod val="65000"/>
                  </a:schemeClr>
                </a:solidFill>
              </a:rPr>
              <a:t>Aust</a:t>
            </a:r>
            <a:r>
              <a:rPr lang="en-US" sz="2800" b="1" dirty="0">
                <a:solidFill>
                  <a:schemeClr val="bg1">
                    <a:lumMod val="65000"/>
                  </a:schemeClr>
                </a:solidFill>
              </a:rPr>
              <a:t>?</a:t>
            </a:r>
          </a:p>
        </p:txBody>
      </p:sp>
      <p:pic>
        <p:nvPicPr>
          <p:cNvPr id="2" name="Picture 1"/>
          <p:cNvPicPr>
            <a:picLocks noChangeAspect="1"/>
          </p:cNvPicPr>
          <p:nvPr/>
        </p:nvPicPr>
        <p:blipFill rotWithShape="1">
          <a:blip r:embed="rId2"/>
          <a:srcRect t="14357" r="16495" b="21037"/>
          <a:stretch/>
        </p:blipFill>
        <p:spPr>
          <a:xfrm>
            <a:off x="609600" y="-10391"/>
            <a:ext cx="7372350" cy="3276600"/>
          </a:xfrm>
          <a:prstGeom prst="rect">
            <a:avLst/>
          </a:prstGeom>
        </p:spPr>
      </p:pic>
      <p:sp>
        <p:nvSpPr>
          <p:cNvPr id="6" name="Oval 5"/>
          <p:cNvSpPr/>
          <p:nvPr/>
        </p:nvSpPr>
        <p:spPr>
          <a:xfrm>
            <a:off x="2142672" y="381000"/>
            <a:ext cx="1600200" cy="1524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38843" y="43934"/>
            <a:ext cx="1604029" cy="369332"/>
          </a:xfrm>
          <a:prstGeom prst="rect">
            <a:avLst/>
          </a:prstGeom>
        </p:spPr>
        <p:txBody>
          <a:bodyPr wrap="none">
            <a:spAutoFit/>
          </a:bodyPr>
          <a:lstStyle/>
          <a:p>
            <a:r>
              <a:rPr lang="en-US" b="1" u="sng" dirty="0"/>
              <a:t>Western Front</a:t>
            </a:r>
            <a:r>
              <a:rPr lang="en-US" b="1" dirty="0"/>
              <a:t> </a:t>
            </a:r>
            <a:endParaRPr lang="en-US" dirty="0"/>
          </a:p>
        </p:txBody>
      </p:sp>
      <p:pic>
        <p:nvPicPr>
          <p:cNvPr id="8" name="Picture 7"/>
          <p:cNvPicPr>
            <a:picLocks noChangeAspect="1"/>
          </p:cNvPicPr>
          <p:nvPr/>
        </p:nvPicPr>
        <p:blipFill rotWithShape="1">
          <a:blip r:embed="rId3"/>
          <a:srcRect l="89286" t="15152" b="66262"/>
          <a:stretch/>
        </p:blipFill>
        <p:spPr>
          <a:xfrm>
            <a:off x="4589318" y="-12761"/>
            <a:ext cx="914400" cy="415986"/>
          </a:xfrm>
          <a:prstGeom prst="rect">
            <a:avLst/>
          </a:prstGeom>
        </p:spPr>
      </p:pic>
      <p:sp>
        <p:nvSpPr>
          <p:cNvPr id="9" name="Rectangle 8"/>
          <p:cNvSpPr/>
          <p:nvPr/>
        </p:nvSpPr>
        <p:spPr>
          <a:xfrm>
            <a:off x="4613563" y="-31277"/>
            <a:ext cx="1509837" cy="369332"/>
          </a:xfrm>
          <a:prstGeom prst="rect">
            <a:avLst/>
          </a:prstGeom>
        </p:spPr>
        <p:txBody>
          <a:bodyPr wrap="none">
            <a:spAutoFit/>
          </a:bodyPr>
          <a:lstStyle/>
          <a:p>
            <a:r>
              <a:rPr lang="en-US" b="1" u="sng" dirty="0"/>
              <a:t>Eastern Front</a:t>
            </a:r>
            <a:r>
              <a:rPr lang="en-US" b="1" dirty="0"/>
              <a:t> </a:t>
            </a:r>
            <a:endParaRPr lang="en-US" dirty="0"/>
          </a:p>
        </p:txBody>
      </p:sp>
      <p:sp>
        <p:nvSpPr>
          <p:cNvPr id="13" name="Oval 12"/>
          <p:cNvSpPr/>
          <p:nvPr/>
        </p:nvSpPr>
        <p:spPr>
          <a:xfrm>
            <a:off x="4114800" y="356571"/>
            <a:ext cx="1600200" cy="1524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srcRect t="33737" r="85150" b="52323"/>
          <a:stretch/>
        </p:blipFill>
        <p:spPr>
          <a:xfrm>
            <a:off x="1292397" y="-14051"/>
            <a:ext cx="2289003" cy="352106"/>
          </a:xfrm>
          <a:prstGeom prst="rect">
            <a:avLst/>
          </a:prstGeom>
        </p:spPr>
      </p:pic>
      <p:sp>
        <p:nvSpPr>
          <p:cNvPr id="14" name="Rectangle 13"/>
          <p:cNvSpPr/>
          <p:nvPr/>
        </p:nvSpPr>
        <p:spPr>
          <a:xfrm>
            <a:off x="1760052" y="-56996"/>
            <a:ext cx="1604029" cy="369332"/>
          </a:xfrm>
          <a:prstGeom prst="rect">
            <a:avLst/>
          </a:prstGeom>
        </p:spPr>
        <p:txBody>
          <a:bodyPr wrap="none">
            <a:spAutoFit/>
          </a:bodyPr>
          <a:lstStyle/>
          <a:p>
            <a:r>
              <a:rPr lang="en-US" b="1" u="sng" dirty="0"/>
              <a:t>Western Front</a:t>
            </a:r>
            <a:r>
              <a:rPr lang="en-US" b="1" dirty="0"/>
              <a:t> </a:t>
            </a:r>
            <a:endParaRPr lang="en-US" dirty="0"/>
          </a:p>
        </p:txBody>
      </p:sp>
      <p:cxnSp>
        <p:nvCxnSpPr>
          <p:cNvPr id="11" name="Straight Arrow Connector 10"/>
          <p:cNvCxnSpPr/>
          <p:nvPr/>
        </p:nvCxnSpPr>
        <p:spPr>
          <a:xfrm flipV="1">
            <a:off x="2263057" y="1072198"/>
            <a:ext cx="509814" cy="2973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783262" y="1336571"/>
            <a:ext cx="304800" cy="17387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001491" y="595737"/>
            <a:ext cx="428920" cy="2185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074798" y="810862"/>
            <a:ext cx="428920" cy="21855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147411" y="1006808"/>
            <a:ext cx="429614" cy="19310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468905" y="1220897"/>
            <a:ext cx="509814" cy="2973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20888" y="1348766"/>
            <a:ext cx="509814" cy="2973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196726" y="1006808"/>
            <a:ext cx="509814" cy="2973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358656" y="1187872"/>
            <a:ext cx="509814" cy="2973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547796" y="1369596"/>
            <a:ext cx="509814" cy="2973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992864" y="748121"/>
            <a:ext cx="509670" cy="3114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145264" y="900521"/>
            <a:ext cx="509670" cy="3114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244391" y="1063193"/>
            <a:ext cx="509670" cy="3114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477000" y="595737"/>
            <a:ext cx="304800" cy="215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a:off x="6781800" y="703299"/>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477000" y="984791"/>
            <a:ext cx="304800" cy="21512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6781800" y="1072198"/>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937664" y="923449"/>
            <a:ext cx="1055610" cy="276999"/>
          </a:xfrm>
          <a:prstGeom prst="rect">
            <a:avLst/>
          </a:prstGeom>
        </p:spPr>
        <p:txBody>
          <a:bodyPr wrap="none">
            <a:spAutoFit/>
          </a:bodyPr>
          <a:lstStyle/>
          <a:p>
            <a:r>
              <a:rPr lang="en-US" sz="1200" b="1" dirty="0"/>
              <a:t>Allied Powers</a:t>
            </a:r>
          </a:p>
        </p:txBody>
      </p:sp>
      <p:sp>
        <p:nvSpPr>
          <p:cNvPr id="38" name="Rectangle 37"/>
          <p:cNvSpPr/>
          <p:nvPr/>
        </p:nvSpPr>
        <p:spPr>
          <a:xfrm>
            <a:off x="6933353" y="564799"/>
            <a:ext cx="1187056" cy="276999"/>
          </a:xfrm>
          <a:prstGeom prst="rect">
            <a:avLst/>
          </a:prstGeom>
        </p:spPr>
        <p:txBody>
          <a:bodyPr wrap="none">
            <a:spAutoFit/>
          </a:bodyPr>
          <a:lstStyle/>
          <a:p>
            <a:pPr lvl="0"/>
            <a:r>
              <a:rPr lang="en-US" sz="1200" b="1" dirty="0">
                <a:solidFill>
                  <a:prstClr val="black"/>
                </a:solidFill>
              </a:rPr>
              <a:t>Central Powers</a:t>
            </a:r>
          </a:p>
        </p:txBody>
      </p:sp>
    </p:spTree>
    <p:extLst>
      <p:ext uri="{BB962C8B-B14F-4D97-AF65-F5344CB8AC3E}">
        <p14:creationId xmlns:p14="http://schemas.microsoft.com/office/powerpoint/2010/main" val="31455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9091">
                                            <p:txEl>
                                              <p:pRg st="1" end="1"/>
                                            </p:txEl>
                                          </p:spTgt>
                                        </p:tgtEl>
                                        <p:attrNameLst>
                                          <p:attrName>style.visibility</p:attrName>
                                        </p:attrNameLst>
                                      </p:cBhvr>
                                      <p:to>
                                        <p:strVal val="visible"/>
                                      </p:to>
                                    </p:set>
                                    <p:anim calcmode="lin" valueType="num">
                                      <p:cBhvr additive="base">
                                        <p:cTn id="11" dur="5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909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9091">
                                            <p:txEl>
                                              <p:pRg st="2" end="2"/>
                                            </p:txEl>
                                          </p:spTgt>
                                        </p:tgtEl>
                                        <p:attrNameLst>
                                          <p:attrName>style.visibility</p:attrName>
                                        </p:attrNameLst>
                                      </p:cBhvr>
                                      <p:to>
                                        <p:strVal val="visible"/>
                                      </p:to>
                                    </p:set>
                                    <p:anim calcmode="lin" valueType="num">
                                      <p:cBhvr additive="base">
                                        <p:cTn id="15" dur="5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9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9091">
                                            <p:txEl>
                                              <p:pRg st="3" end="3"/>
                                            </p:txEl>
                                          </p:spTgt>
                                        </p:tgtEl>
                                        <p:attrNameLst>
                                          <p:attrName>style.visibility</p:attrName>
                                        </p:attrNameLst>
                                      </p:cBhvr>
                                      <p:to>
                                        <p:strVal val="visible"/>
                                      </p:to>
                                    </p:set>
                                    <p:anim calcmode="lin" valueType="num">
                                      <p:cBhvr additive="base">
                                        <p:cTn id="21" dur="500" fill="hold"/>
                                        <p:tgtEl>
                                          <p:spTgt spid="890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90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 calcmode="lin" valueType="num">
                                      <p:cBhvr additive="base">
                                        <p:cTn id="27" dur="500" fill="hold"/>
                                        <p:tgtEl>
                                          <p:spTgt spid="8909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90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Friday, October 23, 2015</a:t>
            </a:r>
          </a:p>
        </p:txBody>
      </p:sp>
      <p:sp>
        <p:nvSpPr>
          <p:cNvPr id="3" name="Content Placeholder 2"/>
          <p:cNvSpPr>
            <a:spLocks noGrp="1"/>
          </p:cNvSpPr>
          <p:nvPr>
            <p:ph idx="1"/>
          </p:nvPr>
        </p:nvSpPr>
        <p:spPr/>
        <p:txBody>
          <a:bodyPr/>
          <a:lstStyle/>
          <a:p>
            <a:r>
              <a:rPr lang="en-US" dirty="0"/>
              <a:t>What was the problem with Germany having 2 frontlines? (Review from yesterday’s class.)</a:t>
            </a:r>
          </a:p>
        </p:txBody>
      </p:sp>
    </p:spTree>
    <p:extLst>
      <p:ext uri="{BB962C8B-B14F-4D97-AF65-F5344CB8AC3E}">
        <p14:creationId xmlns:p14="http://schemas.microsoft.com/office/powerpoint/2010/main" val="689368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a:bodyPr>
          <a:lstStyle/>
          <a:p>
            <a:r>
              <a:rPr lang="en-US" sz="2800" b="1" dirty="0"/>
              <a:t>Quiz Monday: Terms</a:t>
            </a:r>
          </a:p>
        </p:txBody>
      </p:sp>
      <p:sp>
        <p:nvSpPr>
          <p:cNvPr id="3" name="Content Placeholder 2"/>
          <p:cNvSpPr>
            <a:spLocks noGrp="1"/>
          </p:cNvSpPr>
          <p:nvPr>
            <p:ph idx="1"/>
          </p:nvPr>
        </p:nvSpPr>
        <p:spPr>
          <a:xfrm>
            <a:off x="0" y="1447800"/>
            <a:ext cx="9144000" cy="5410200"/>
          </a:xfrm>
        </p:spPr>
        <p:txBody>
          <a:bodyPr>
            <a:normAutofit/>
          </a:bodyPr>
          <a:lstStyle/>
          <a:p>
            <a:pPr marL="0" indent="0">
              <a:buNone/>
            </a:pPr>
            <a:r>
              <a:rPr lang="en-US" sz="2800" b="1" dirty="0"/>
              <a:t>Alliance				Militarism</a:t>
            </a:r>
            <a:br>
              <a:rPr lang="en-US" sz="2800" b="1" dirty="0"/>
            </a:br>
            <a:r>
              <a:rPr lang="en-US" sz="2800" b="1" dirty="0"/>
              <a:t>Black Hand				Mobilization</a:t>
            </a:r>
            <a:br>
              <a:rPr lang="en-US" sz="2800" b="1" dirty="0"/>
            </a:br>
            <a:r>
              <a:rPr lang="en-US" sz="2800" b="1" dirty="0"/>
              <a:t>Domino Effect			Nationalism</a:t>
            </a:r>
            <a:br>
              <a:rPr lang="en-US" sz="2800" b="1" dirty="0"/>
            </a:br>
            <a:r>
              <a:rPr lang="en-US" sz="2800" b="1" dirty="0"/>
              <a:t>Franco-Prussian War		Otto von Bismarck</a:t>
            </a:r>
            <a:br>
              <a:rPr lang="en-US" sz="2800" b="1" dirty="0"/>
            </a:br>
            <a:r>
              <a:rPr lang="en-US" sz="2800" b="1" dirty="0" err="1"/>
              <a:t>Gavrillo</a:t>
            </a:r>
            <a:r>
              <a:rPr lang="en-US" sz="2800" b="1" dirty="0"/>
              <a:t> </a:t>
            </a:r>
            <a:r>
              <a:rPr lang="en-US" sz="2800" b="1" dirty="0" err="1"/>
              <a:t>Princip</a:t>
            </a:r>
            <a:r>
              <a:rPr lang="en-US" sz="2800" b="1" dirty="0"/>
              <a:t>			1892 Franco-Russian Alliance</a:t>
            </a:r>
          </a:p>
        </p:txBody>
      </p:sp>
    </p:spTree>
    <p:extLst>
      <p:ext uri="{BB962C8B-B14F-4D97-AF65-F5344CB8AC3E}">
        <p14:creationId xmlns:p14="http://schemas.microsoft.com/office/powerpoint/2010/main" val="2785980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367076"/>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800" b="1" u="sng" dirty="0">
                <a:solidFill>
                  <a:prstClr val="black"/>
                </a:solidFill>
              </a:rPr>
              <a:t>Trench Warfare </a:t>
            </a:r>
            <a:r>
              <a:rPr lang="en-US" sz="2800" b="1" dirty="0">
                <a:solidFill>
                  <a:prstClr val="black"/>
                </a:solidFill>
              </a:rPr>
              <a:t>- type of combat where opposing troops fight from opposing trenches </a:t>
            </a:r>
            <a:r>
              <a:rPr lang="en-US" sz="2800" dirty="0">
                <a:solidFill>
                  <a:schemeClr val="bg1">
                    <a:lumMod val="65000"/>
                  </a:schemeClr>
                </a:solidFill>
              </a:rPr>
              <a:t>(facing each other).</a:t>
            </a:r>
          </a:p>
          <a:p>
            <a:pPr marL="342900" indent="-342900">
              <a:spcBef>
                <a:spcPct val="20000"/>
              </a:spcBef>
              <a:buFont typeface="Arial" panose="020B0604020202020204" pitchFamily="34" charset="0"/>
              <a:buChar char="•"/>
            </a:pPr>
            <a:r>
              <a:rPr lang="en-US" sz="2800" b="1" dirty="0"/>
              <a:t>Because of trenches, neither side advanced, led to stalemate.</a:t>
            </a:r>
          </a:p>
          <a:p>
            <a:pPr marL="342900" indent="-342900">
              <a:spcBef>
                <a:spcPct val="20000"/>
              </a:spcBef>
              <a:buFont typeface="Arial" panose="020B0604020202020204" pitchFamily="34" charset="0"/>
              <a:buChar char="•"/>
            </a:pPr>
            <a:r>
              <a:rPr lang="en-US" sz="2800" b="1" u="sng" dirty="0"/>
              <a:t>Stalemate </a:t>
            </a:r>
            <a:r>
              <a:rPr lang="en-US" sz="2800" b="1" dirty="0"/>
              <a:t>– as both sides settled into trenches, no land was lost or gained.</a:t>
            </a:r>
          </a:p>
          <a:p>
            <a:pPr marL="342900" lvl="0" indent="-342900">
              <a:spcBef>
                <a:spcPct val="20000"/>
              </a:spcBef>
              <a:buFont typeface="Arial" panose="020B0604020202020204" pitchFamily="34" charset="0"/>
              <a:buChar char="•"/>
            </a:pPr>
            <a:endParaRPr lang="en-US" sz="2800" b="1" dirty="0">
              <a:solidFill>
                <a:prstClr val="black"/>
              </a:solidFill>
            </a:endParaRPr>
          </a:p>
        </p:txBody>
      </p:sp>
      <p:pic>
        <p:nvPicPr>
          <p:cNvPr id="3" name="Picture 2"/>
          <p:cNvPicPr>
            <a:picLocks noChangeAspect="1"/>
          </p:cNvPicPr>
          <p:nvPr/>
        </p:nvPicPr>
        <p:blipFill>
          <a:blip r:embed="rId2"/>
          <a:stretch>
            <a:fillRect/>
          </a:stretch>
        </p:blipFill>
        <p:spPr>
          <a:xfrm>
            <a:off x="533400" y="2743200"/>
            <a:ext cx="2971800" cy="1720516"/>
          </a:xfrm>
          <a:prstGeom prst="rect">
            <a:avLst/>
          </a:prstGeom>
        </p:spPr>
      </p:pic>
      <p:pic>
        <p:nvPicPr>
          <p:cNvPr id="4" name="Picture 3"/>
          <p:cNvPicPr>
            <a:picLocks noChangeAspect="1"/>
          </p:cNvPicPr>
          <p:nvPr/>
        </p:nvPicPr>
        <p:blipFill>
          <a:blip r:embed="rId3"/>
          <a:stretch>
            <a:fillRect/>
          </a:stretch>
        </p:blipFill>
        <p:spPr>
          <a:xfrm>
            <a:off x="533400" y="4495800"/>
            <a:ext cx="2971800" cy="2130725"/>
          </a:xfrm>
          <a:prstGeom prst="rect">
            <a:avLst/>
          </a:prstGeom>
        </p:spPr>
      </p:pic>
      <p:sp>
        <p:nvSpPr>
          <p:cNvPr id="5" name="Rectangle 4"/>
          <p:cNvSpPr/>
          <p:nvPr/>
        </p:nvSpPr>
        <p:spPr>
          <a:xfrm>
            <a:off x="0" y="6581001"/>
            <a:ext cx="9067800" cy="276999"/>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1200" dirty="0">
                <a:solidFill>
                  <a:prstClr val="black"/>
                </a:solidFill>
              </a:rPr>
              <a:t>Trench warfare - </a:t>
            </a:r>
            <a:r>
              <a:rPr lang="en-US" sz="1200" dirty="0">
                <a:solidFill>
                  <a:prstClr val="black"/>
                </a:solidFill>
                <a:hlinkClick r:id="rId4"/>
              </a:rPr>
              <a:t>https://www.youtube.com/watch?v=FvYIIuxh2kY</a:t>
            </a:r>
            <a:r>
              <a:rPr lang="en-US" sz="1200" dirty="0">
                <a:solidFill>
                  <a:prstClr val="black"/>
                </a:solidFill>
              </a:rPr>
              <a:t>     Trench warfare - </a:t>
            </a:r>
            <a:r>
              <a:rPr lang="en-US" sz="1200" dirty="0">
                <a:solidFill>
                  <a:prstClr val="black"/>
                </a:solidFill>
                <a:hlinkClick r:id="rId5"/>
              </a:rPr>
              <a:t>https://www.youtube.com/watch?v=G9iR0xJW-Fk</a:t>
            </a:r>
            <a:endParaRPr lang="en-US" sz="1200" dirty="0">
              <a:solidFill>
                <a:prstClr val="black"/>
              </a:solidFill>
            </a:endParaRPr>
          </a:p>
        </p:txBody>
      </p:sp>
      <p:pic>
        <p:nvPicPr>
          <p:cNvPr id="6" name="Picture 5"/>
          <p:cNvPicPr>
            <a:picLocks noChangeAspect="1"/>
          </p:cNvPicPr>
          <p:nvPr/>
        </p:nvPicPr>
        <p:blipFill>
          <a:blip r:embed="rId6"/>
          <a:stretch>
            <a:fillRect/>
          </a:stretch>
        </p:blipFill>
        <p:spPr>
          <a:xfrm>
            <a:off x="3657600" y="2743200"/>
            <a:ext cx="5163484" cy="3886200"/>
          </a:xfrm>
          <a:prstGeom prst="rect">
            <a:avLst/>
          </a:prstGeom>
        </p:spPr>
      </p:pic>
    </p:spTree>
    <p:extLst>
      <p:ext uri="{BB962C8B-B14F-4D97-AF65-F5344CB8AC3E}">
        <p14:creationId xmlns:p14="http://schemas.microsoft.com/office/powerpoint/2010/main" val="4243807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05200"/>
            <a:ext cx="9112827" cy="3352800"/>
          </a:xfrm>
        </p:spPr>
        <p:txBody>
          <a:bodyPr>
            <a:normAutofit fontScale="92500" lnSpcReduction="10000"/>
          </a:bodyPr>
          <a:lstStyle/>
          <a:p>
            <a:r>
              <a:rPr lang="en-US" sz="2800" b="1" dirty="0"/>
              <a:t>Trench warfare took place on the Western Front</a:t>
            </a:r>
          </a:p>
          <a:p>
            <a:pPr marL="0" indent="0">
              <a:buNone/>
            </a:pPr>
            <a:r>
              <a:rPr lang="en-US" sz="2800" b="1" dirty="0"/>
              <a:t>Trenches were long, narrow ditches dug into the ground where soldiers lived all day and night.  </a:t>
            </a:r>
            <a:r>
              <a:rPr lang="en-US" sz="2000" dirty="0">
                <a:solidFill>
                  <a:schemeClr val="bg1">
                    <a:lumMod val="65000"/>
                  </a:schemeClr>
                </a:solidFill>
              </a:rPr>
              <a:t>There were many lines of German trenches on one side and many lines of Allied trenches on the other.  In the middle, was no man's land, so-called because it did not belong to either army. Soldiers crossed No Man's Land when they wanted to attack the other side.  Soldiers in the trenches did not get much sleep. When they did, it was in the afternoon during daylight and at night only for an hour at a time. During rest time, they wrote letters or played card games.  The trenches could be very muddy and smelly. There were many dead bodies buried nearby and the latrines (toilets) sometimes overflowed into the trenches. Millions of rats infested the trenches and some as big as cats. Lice also tormented the soldiers on a daily basis.</a:t>
            </a:r>
          </a:p>
        </p:txBody>
      </p:sp>
      <p:pic>
        <p:nvPicPr>
          <p:cNvPr id="5" name="Picture 4"/>
          <p:cNvPicPr>
            <a:picLocks noChangeAspect="1"/>
          </p:cNvPicPr>
          <p:nvPr/>
        </p:nvPicPr>
        <p:blipFill>
          <a:blip r:embed="rId2"/>
          <a:stretch>
            <a:fillRect/>
          </a:stretch>
        </p:blipFill>
        <p:spPr>
          <a:xfrm>
            <a:off x="1" y="24244"/>
            <a:ext cx="5781964" cy="3252355"/>
          </a:xfrm>
          <a:prstGeom prst="rect">
            <a:avLst/>
          </a:prstGeom>
        </p:spPr>
      </p:pic>
      <p:pic>
        <p:nvPicPr>
          <p:cNvPr id="7" name="Picture 6"/>
          <p:cNvPicPr>
            <a:picLocks noChangeAspect="1"/>
          </p:cNvPicPr>
          <p:nvPr/>
        </p:nvPicPr>
        <p:blipFill rotWithShape="1">
          <a:blip r:embed="rId3"/>
          <a:srcRect r="10121" b="507"/>
          <a:stretch/>
        </p:blipFill>
        <p:spPr>
          <a:xfrm>
            <a:off x="5818671" y="1"/>
            <a:ext cx="3301084" cy="3276598"/>
          </a:xfrm>
          <a:prstGeom prst="rect">
            <a:avLst/>
          </a:prstGeom>
        </p:spPr>
      </p:pic>
      <p:sp>
        <p:nvSpPr>
          <p:cNvPr id="8" name="Rectangle 7"/>
          <p:cNvSpPr/>
          <p:nvPr/>
        </p:nvSpPr>
        <p:spPr>
          <a:xfrm>
            <a:off x="6324600" y="-24245"/>
            <a:ext cx="2240037" cy="400110"/>
          </a:xfrm>
          <a:prstGeom prst="rect">
            <a:avLst/>
          </a:prstGeom>
        </p:spPr>
        <p:txBody>
          <a:bodyPr wrap="none">
            <a:spAutoFit/>
          </a:bodyPr>
          <a:lstStyle/>
          <a:p>
            <a:r>
              <a:rPr lang="en-US" sz="2000" b="1" dirty="0"/>
              <a:t>Life in the Trenches</a:t>
            </a:r>
            <a:endParaRPr lang="en-US" sz="2000" dirty="0"/>
          </a:p>
        </p:txBody>
      </p:sp>
    </p:spTree>
    <p:extLst>
      <p:ext uri="{BB962C8B-B14F-4D97-AF65-F5344CB8AC3E}">
        <p14:creationId xmlns:p14="http://schemas.microsoft.com/office/powerpoint/2010/main" val="2614640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43200"/>
            <a:ext cx="9144000" cy="4114800"/>
          </a:xfrm>
        </p:spPr>
        <p:txBody>
          <a:bodyPr>
            <a:normAutofit fontScale="55000" lnSpcReduction="20000"/>
          </a:bodyPr>
          <a:lstStyle/>
          <a:p>
            <a:r>
              <a:rPr lang="en-US" b="1" dirty="0">
                <a:solidFill>
                  <a:schemeClr val="bg1">
                    <a:lumMod val="65000"/>
                  </a:schemeClr>
                </a:solidFill>
              </a:rPr>
              <a:t>A typical day in the trenches:</a:t>
            </a:r>
            <a:endParaRPr lang="en-US" dirty="0">
              <a:solidFill>
                <a:schemeClr val="bg1">
                  <a:lumMod val="65000"/>
                </a:schemeClr>
              </a:solidFill>
            </a:endParaRPr>
          </a:p>
          <a:p>
            <a:r>
              <a:rPr lang="en-US" b="1" dirty="0">
                <a:solidFill>
                  <a:schemeClr val="bg1">
                    <a:lumMod val="65000"/>
                  </a:schemeClr>
                </a:solidFill>
              </a:rPr>
              <a:t>5am</a:t>
            </a:r>
            <a:r>
              <a:rPr lang="en-US" dirty="0">
                <a:solidFill>
                  <a:schemeClr val="bg1">
                    <a:lumMod val="65000"/>
                  </a:schemeClr>
                </a:solidFill>
              </a:rPr>
              <a:t> - 'Stand-to' (short for 'Stand-to-Arms', meaning to be on high-alert for enemy attack) half an hour before daylight</a:t>
            </a:r>
          </a:p>
          <a:p>
            <a:r>
              <a:rPr lang="en-US" b="1" dirty="0">
                <a:solidFill>
                  <a:schemeClr val="bg1">
                    <a:lumMod val="65000"/>
                  </a:schemeClr>
                </a:solidFill>
              </a:rPr>
              <a:t>5.30am</a:t>
            </a:r>
            <a:r>
              <a:rPr lang="en-US" dirty="0">
                <a:solidFill>
                  <a:schemeClr val="bg1">
                    <a:lumMod val="65000"/>
                  </a:schemeClr>
                </a:solidFill>
              </a:rPr>
              <a:t> - Rum ration</a:t>
            </a:r>
          </a:p>
          <a:p>
            <a:r>
              <a:rPr lang="en-US" b="1" dirty="0">
                <a:solidFill>
                  <a:schemeClr val="bg1">
                    <a:lumMod val="65000"/>
                  </a:schemeClr>
                </a:solidFill>
              </a:rPr>
              <a:t>6am</a:t>
            </a:r>
            <a:r>
              <a:rPr lang="en-US" dirty="0">
                <a:solidFill>
                  <a:schemeClr val="bg1">
                    <a:lumMod val="65000"/>
                  </a:schemeClr>
                </a:solidFill>
              </a:rPr>
              <a:t> - Stand-to half an hour after daylight</a:t>
            </a:r>
          </a:p>
          <a:p>
            <a:r>
              <a:rPr lang="en-US" b="1" dirty="0">
                <a:solidFill>
                  <a:schemeClr val="bg1">
                    <a:lumMod val="65000"/>
                  </a:schemeClr>
                </a:solidFill>
              </a:rPr>
              <a:t>7am</a:t>
            </a:r>
            <a:r>
              <a:rPr lang="en-US" dirty="0">
                <a:solidFill>
                  <a:schemeClr val="bg1">
                    <a:lumMod val="65000"/>
                  </a:schemeClr>
                </a:solidFill>
              </a:rPr>
              <a:t> - Breakfast (usually bacon and tea)</a:t>
            </a:r>
          </a:p>
          <a:p>
            <a:r>
              <a:rPr lang="en-US" b="1" dirty="0">
                <a:solidFill>
                  <a:schemeClr val="bg1">
                    <a:lumMod val="65000"/>
                  </a:schemeClr>
                </a:solidFill>
              </a:rPr>
              <a:t>After 8am</a:t>
            </a:r>
            <a:r>
              <a:rPr lang="en-US" dirty="0">
                <a:solidFill>
                  <a:schemeClr val="bg1">
                    <a:lumMod val="65000"/>
                  </a:schemeClr>
                </a:solidFill>
              </a:rPr>
              <a:t> - Clean themselves, clean weapons, tidy trench</a:t>
            </a:r>
          </a:p>
          <a:p>
            <a:r>
              <a:rPr lang="en-US" b="1" dirty="0">
                <a:solidFill>
                  <a:schemeClr val="bg1">
                    <a:lumMod val="65000"/>
                  </a:schemeClr>
                </a:solidFill>
              </a:rPr>
              <a:t>Noon</a:t>
            </a:r>
            <a:r>
              <a:rPr lang="en-US" dirty="0">
                <a:solidFill>
                  <a:schemeClr val="bg1">
                    <a:lumMod val="65000"/>
                  </a:schemeClr>
                </a:solidFill>
              </a:rPr>
              <a:t> - Dinner</a:t>
            </a:r>
          </a:p>
          <a:p>
            <a:r>
              <a:rPr lang="en-US" b="1" dirty="0">
                <a:solidFill>
                  <a:schemeClr val="bg1">
                    <a:lumMod val="65000"/>
                  </a:schemeClr>
                </a:solidFill>
              </a:rPr>
              <a:t>After dinner </a:t>
            </a:r>
            <a:r>
              <a:rPr lang="en-US" dirty="0">
                <a:solidFill>
                  <a:schemeClr val="bg1">
                    <a:lumMod val="65000"/>
                  </a:schemeClr>
                </a:solidFill>
              </a:rPr>
              <a:t>- Sleep and downtime (one man per ten on duty)</a:t>
            </a:r>
          </a:p>
          <a:p>
            <a:r>
              <a:rPr lang="en-US" b="1" dirty="0">
                <a:solidFill>
                  <a:schemeClr val="bg1">
                    <a:lumMod val="65000"/>
                  </a:schemeClr>
                </a:solidFill>
              </a:rPr>
              <a:t>5pm</a:t>
            </a:r>
            <a:r>
              <a:rPr lang="en-US" dirty="0">
                <a:solidFill>
                  <a:schemeClr val="bg1">
                    <a:lumMod val="65000"/>
                  </a:schemeClr>
                </a:solidFill>
              </a:rPr>
              <a:t> - Tea</a:t>
            </a:r>
          </a:p>
          <a:p>
            <a:r>
              <a:rPr lang="en-US" b="1" dirty="0">
                <a:solidFill>
                  <a:schemeClr val="bg1">
                    <a:lumMod val="65000"/>
                  </a:schemeClr>
                </a:solidFill>
              </a:rPr>
              <a:t>6pm</a:t>
            </a:r>
            <a:r>
              <a:rPr lang="en-US" dirty="0">
                <a:solidFill>
                  <a:schemeClr val="bg1">
                    <a:lumMod val="65000"/>
                  </a:schemeClr>
                </a:solidFill>
              </a:rPr>
              <a:t> - Stand-to half an hour before dusk</a:t>
            </a:r>
          </a:p>
          <a:p>
            <a:r>
              <a:rPr lang="en-US" b="1" dirty="0">
                <a:solidFill>
                  <a:schemeClr val="bg1">
                    <a:lumMod val="65000"/>
                  </a:schemeClr>
                </a:solidFill>
              </a:rPr>
              <a:t>6.30pm</a:t>
            </a:r>
            <a:r>
              <a:rPr lang="en-US" dirty="0">
                <a:solidFill>
                  <a:schemeClr val="bg1">
                    <a:lumMod val="65000"/>
                  </a:schemeClr>
                </a:solidFill>
              </a:rPr>
              <a:t> - Stand-down half an hour after dusk</a:t>
            </a:r>
          </a:p>
          <a:p>
            <a:r>
              <a:rPr lang="en-US" b="1" dirty="0">
                <a:solidFill>
                  <a:schemeClr val="bg1">
                    <a:lumMod val="65000"/>
                  </a:schemeClr>
                </a:solidFill>
              </a:rPr>
              <a:t>6.30pm onwards</a:t>
            </a:r>
            <a:r>
              <a:rPr lang="en-US" dirty="0">
                <a:solidFill>
                  <a:schemeClr val="bg1">
                    <a:lumMod val="65000"/>
                  </a:schemeClr>
                </a:solidFill>
              </a:rPr>
              <a:t> - Work all night with some time for rest (patrols, digging trenches, putting up barbed wire, getting stores, replacement of unit of soldiers every five days)</a:t>
            </a:r>
          </a:p>
          <a:p>
            <a:r>
              <a:rPr lang="en-US" dirty="0">
                <a:hlinkClick r:id="rId2"/>
              </a:rPr>
              <a:t>http://www.bbc.co.uk/guides/z8sssbk</a:t>
            </a:r>
            <a:r>
              <a:rPr lang="en-US" dirty="0"/>
              <a:t>  </a:t>
            </a:r>
          </a:p>
          <a:p>
            <a:endParaRPr lang="en-US" dirty="0"/>
          </a:p>
        </p:txBody>
      </p:sp>
      <p:pic>
        <p:nvPicPr>
          <p:cNvPr id="4" name="Picture 3"/>
          <p:cNvPicPr>
            <a:picLocks noChangeAspect="1"/>
          </p:cNvPicPr>
          <p:nvPr/>
        </p:nvPicPr>
        <p:blipFill rotWithShape="1">
          <a:blip r:embed="rId3"/>
          <a:srcRect r="3563" b="2156"/>
          <a:stretch/>
        </p:blipFill>
        <p:spPr>
          <a:xfrm>
            <a:off x="13471" y="0"/>
            <a:ext cx="4406130" cy="2514600"/>
          </a:xfrm>
          <a:prstGeom prst="rect">
            <a:avLst/>
          </a:prstGeom>
        </p:spPr>
      </p:pic>
      <p:pic>
        <p:nvPicPr>
          <p:cNvPr id="5" name="Picture 4"/>
          <p:cNvPicPr>
            <a:picLocks noChangeAspect="1"/>
          </p:cNvPicPr>
          <p:nvPr/>
        </p:nvPicPr>
        <p:blipFill>
          <a:blip r:embed="rId4"/>
          <a:stretch>
            <a:fillRect/>
          </a:stretch>
        </p:blipFill>
        <p:spPr>
          <a:xfrm>
            <a:off x="4526185" y="-17318"/>
            <a:ext cx="4586641" cy="2587336"/>
          </a:xfrm>
          <a:prstGeom prst="rect">
            <a:avLst/>
          </a:prstGeom>
        </p:spPr>
      </p:pic>
    </p:spTree>
    <p:extLst>
      <p:ext uri="{BB962C8B-B14F-4D97-AF65-F5344CB8AC3E}">
        <p14:creationId xmlns:p14="http://schemas.microsoft.com/office/powerpoint/2010/main" val="1415676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733" y="893296"/>
            <a:ext cx="9076267" cy="5105400"/>
          </a:xfrm>
          <a:prstGeom prst="rect">
            <a:avLst/>
          </a:prstGeom>
        </p:spPr>
      </p:pic>
      <p:sp>
        <p:nvSpPr>
          <p:cNvPr id="3" name="Rectangle 2"/>
          <p:cNvSpPr/>
          <p:nvPr/>
        </p:nvSpPr>
        <p:spPr>
          <a:xfrm>
            <a:off x="116223" y="219256"/>
            <a:ext cx="8979285" cy="646331"/>
          </a:xfrm>
          <a:prstGeom prst="rect">
            <a:avLst/>
          </a:prstGeom>
        </p:spPr>
        <p:txBody>
          <a:bodyPr wrap="square">
            <a:spAutoFit/>
          </a:bodyPr>
          <a:lstStyle/>
          <a:p>
            <a:r>
              <a:rPr lang="en-US" b="1" dirty="0">
                <a:solidFill>
                  <a:schemeClr val="bg1">
                    <a:lumMod val="65000"/>
                  </a:schemeClr>
                </a:solidFill>
                <a:latin typeface="Arial" panose="020B0604020202020204" pitchFamily="34" charset="0"/>
              </a:rPr>
              <a:t>Soldiers living in trenches encountered millions of pests during the war. These made living conditions rather uncomfortable in the trenches.</a:t>
            </a:r>
            <a:endParaRPr lang="en-US" dirty="0">
              <a:solidFill>
                <a:schemeClr val="bg1">
                  <a:lumMod val="65000"/>
                </a:schemeClr>
              </a:solidFill>
            </a:endParaRPr>
          </a:p>
        </p:txBody>
      </p:sp>
      <p:sp>
        <p:nvSpPr>
          <p:cNvPr id="5" name="Rectangle 4"/>
          <p:cNvSpPr/>
          <p:nvPr/>
        </p:nvSpPr>
        <p:spPr>
          <a:xfrm>
            <a:off x="-38100" y="5998696"/>
            <a:ext cx="9182100" cy="646331"/>
          </a:xfrm>
          <a:prstGeom prst="rect">
            <a:avLst/>
          </a:prstGeom>
        </p:spPr>
        <p:txBody>
          <a:bodyPr wrap="square">
            <a:spAutoFit/>
          </a:bodyPr>
          <a:lstStyle/>
          <a:p>
            <a:r>
              <a:rPr lang="en-US" dirty="0">
                <a:solidFill>
                  <a:schemeClr val="bg1">
                    <a:lumMod val="65000"/>
                  </a:schemeClr>
                </a:solidFill>
                <a:latin typeface="Arial" panose="020B0604020202020204" pitchFamily="34" charset="0"/>
              </a:rPr>
              <a:t>A little terrier dog shows off its catch after a 15 minute rat hunt in French trenches, September 1916</a:t>
            </a:r>
            <a:endParaRPr lang="en-US" dirty="0">
              <a:solidFill>
                <a:schemeClr val="bg1">
                  <a:lumMod val="65000"/>
                </a:schemeClr>
              </a:solidFill>
            </a:endParaRPr>
          </a:p>
        </p:txBody>
      </p:sp>
    </p:spTree>
    <p:extLst>
      <p:ext uri="{BB962C8B-B14F-4D97-AF65-F5344CB8AC3E}">
        <p14:creationId xmlns:p14="http://schemas.microsoft.com/office/powerpoint/2010/main" val="1938725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019800" cy="685800"/>
          </a:xfrm>
        </p:spPr>
        <p:txBody>
          <a:bodyPr>
            <a:normAutofit fontScale="90000"/>
          </a:bodyPr>
          <a:lstStyle/>
          <a:p>
            <a:r>
              <a:rPr lang="en-US" dirty="0"/>
              <a:t>Hazards of WWI Trenches</a:t>
            </a:r>
          </a:p>
        </p:txBody>
      </p:sp>
      <p:sp>
        <p:nvSpPr>
          <p:cNvPr id="3" name="Content Placeholder 2"/>
          <p:cNvSpPr>
            <a:spLocks noGrp="1"/>
          </p:cNvSpPr>
          <p:nvPr>
            <p:ph idx="1"/>
          </p:nvPr>
        </p:nvSpPr>
        <p:spPr>
          <a:xfrm>
            <a:off x="0" y="609600"/>
            <a:ext cx="8229600" cy="4525963"/>
          </a:xfrm>
        </p:spPr>
        <p:txBody>
          <a:bodyPr>
            <a:normAutofit/>
          </a:bodyPr>
          <a:lstStyle/>
          <a:p>
            <a:pPr marL="514350" indent="-514350">
              <a:buFont typeface="+mj-lt"/>
              <a:buAutoNum type="arabicPeriod"/>
            </a:pPr>
            <a:r>
              <a:rPr lang="en-US" sz="2800" b="1" dirty="0"/>
              <a:t>Dysentery</a:t>
            </a:r>
          </a:p>
          <a:p>
            <a:pPr marL="514350" indent="-514350">
              <a:buFont typeface="+mj-lt"/>
              <a:buAutoNum type="arabicPeriod"/>
            </a:pPr>
            <a:r>
              <a:rPr lang="en-US" sz="2800" b="1" dirty="0"/>
              <a:t>Trench foot</a:t>
            </a:r>
          </a:p>
          <a:p>
            <a:pPr marL="514350" indent="-514350">
              <a:buFont typeface="+mj-lt"/>
              <a:buAutoNum type="arabicPeriod"/>
            </a:pPr>
            <a:r>
              <a:rPr lang="en-US" sz="2800" b="1" dirty="0"/>
              <a:t>Trench mouth</a:t>
            </a:r>
          </a:p>
          <a:p>
            <a:pPr marL="514350" indent="-514350">
              <a:buFont typeface="+mj-lt"/>
              <a:buAutoNum type="arabicPeriod"/>
            </a:pPr>
            <a:r>
              <a:rPr lang="en-US" sz="2800" b="1" dirty="0"/>
              <a:t>Rats, lice</a:t>
            </a:r>
          </a:p>
          <a:p>
            <a:pPr marL="514350" indent="-514350">
              <a:buFont typeface="+mj-lt"/>
              <a:buAutoNum type="arabicPeriod"/>
            </a:pPr>
            <a:r>
              <a:rPr lang="en-US" sz="2800" b="1" dirty="0"/>
              <a:t>Shell shock</a:t>
            </a:r>
          </a:p>
        </p:txBody>
      </p:sp>
      <p:pic>
        <p:nvPicPr>
          <p:cNvPr id="4" name="Picture 3"/>
          <p:cNvPicPr>
            <a:picLocks noChangeAspect="1"/>
          </p:cNvPicPr>
          <p:nvPr/>
        </p:nvPicPr>
        <p:blipFill>
          <a:blip r:embed="rId2"/>
          <a:stretch>
            <a:fillRect/>
          </a:stretch>
        </p:blipFill>
        <p:spPr>
          <a:xfrm>
            <a:off x="6248400" y="0"/>
            <a:ext cx="2895599" cy="2523398"/>
          </a:xfrm>
          <a:prstGeom prst="rect">
            <a:avLst/>
          </a:prstGeom>
        </p:spPr>
      </p:pic>
      <p:pic>
        <p:nvPicPr>
          <p:cNvPr id="5" name="Picture 4"/>
          <p:cNvPicPr>
            <a:picLocks noChangeAspect="1"/>
          </p:cNvPicPr>
          <p:nvPr/>
        </p:nvPicPr>
        <p:blipFill>
          <a:blip r:embed="rId3"/>
          <a:stretch>
            <a:fillRect/>
          </a:stretch>
        </p:blipFill>
        <p:spPr>
          <a:xfrm>
            <a:off x="3276600" y="609600"/>
            <a:ext cx="2899883" cy="1905000"/>
          </a:xfrm>
          <a:prstGeom prst="rect">
            <a:avLst/>
          </a:prstGeom>
        </p:spPr>
      </p:pic>
      <p:pic>
        <p:nvPicPr>
          <p:cNvPr id="7" name="Picture 6"/>
          <p:cNvPicPr>
            <a:picLocks noChangeAspect="1"/>
          </p:cNvPicPr>
          <p:nvPr/>
        </p:nvPicPr>
        <p:blipFill>
          <a:blip r:embed="rId4"/>
          <a:stretch>
            <a:fillRect/>
          </a:stretch>
        </p:blipFill>
        <p:spPr>
          <a:xfrm>
            <a:off x="3581400" y="3352800"/>
            <a:ext cx="4634294" cy="3377120"/>
          </a:xfrm>
          <a:prstGeom prst="rect">
            <a:avLst/>
          </a:prstGeom>
        </p:spPr>
      </p:pic>
      <p:pic>
        <p:nvPicPr>
          <p:cNvPr id="8" name="Picture 7"/>
          <p:cNvPicPr>
            <a:picLocks noChangeAspect="1"/>
          </p:cNvPicPr>
          <p:nvPr/>
        </p:nvPicPr>
        <p:blipFill>
          <a:blip r:embed="rId5"/>
          <a:stretch>
            <a:fillRect/>
          </a:stretch>
        </p:blipFill>
        <p:spPr>
          <a:xfrm>
            <a:off x="838200" y="3313937"/>
            <a:ext cx="2590800" cy="3544063"/>
          </a:xfrm>
          <a:prstGeom prst="rect">
            <a:avLst/>
          </a:prstGeom>
        </p:spPr>
      </p:pic>
    </p:spTree>
    <p:extLst>
      <p:ext uri="{BB962C8B-B14F-4D97-AF65-F5344CB8AC3E}">
        <p14:creationId xmlns:p14="http://schemas.microsoft.com/office/powerpoint/2010/main" val="3007117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54107"/>
            <a:ext cx="6744287" cy="514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0"/>
            <a:ext cx="8991600" cy="954107"/>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800" b="1" u="sng" dirty="0">
                <a:solidFill>
                  <a:prstClr val="black"/>
                </a:solidFill>
              </a:rPr>
              <a:t>No Man’s Land </a:t>
            </a:r>
            <a:r>
              <a:rPr lang="en-US" sz="2800" b="1" dirty="0">
                <a:solidFill>
                  <a:prstClr val="black"/>
                </a:solidFill>
              </a:rPr>
              <a:t>– the land between the trenches, filled with barbed wire and bomb shell craters</a:t>
            </a:r>
          </a:p>
        </p:txBody>
      </p:sp>
      <p:sp>
        <p:nvSpPr>
          <p:cNvPr id="4" name="Rectangle 3"/>
          <p:cNvSpPr/>
          <p:nvPr/>
        </p:nvSpPr>
        <p:spPr>
          <a:xfrm>
            <a:off x="0" y="6019801"/>
            <a:ext cx="9144000" cy="769442"/>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000" dirty="0">
                <a:solidFill>
                  <a:prstClr val="black"/>
                </a:solidFill>
              </a:rPr>
              <a:t>War Horse - </a:t>
            </a:r>
            <a:r>
              <a:rPr lang="en-US" sz="2000" dirty="0">
                <a:solidFill>
                  <a:prstClr val="black"/>
                </a:solidFill>
                <a:hlinkClick r:id="rId3"/>
              </a:rPr>
              <a:t>https://www.youtube.com/watch?v=0OVRWRi-Zj8</a:t>
            </a:r>
            <a:endParaRPr lang="en-US" sz="2000" dirty="0">
              <a:solidFill>
                <a:prstClr val="black"/>
              </a:solidFill>
            </a:endParaRPr>
          </a:p>
          <a:p>
            <a:pPr marL="342900" lvl="0" indent="-342900">
              <a:spcBef>
                <a:spcPct val="20000"/>
              </a:spcBef>
              <a:buFont typeface="Arial" panose="020B0604020202020204" pitchFamily="34" charset="0"/>
              <a:buChar char="•"/>
            </a:pPr>
            <a:r>
              <a:rPr lang="en-US" sz="2000" dirty="0">
                <a:solidFill>
                  <a:prstClr val="black"/>
                </a:solidFill>
              </a:rPr>
              <a:t>Trench Warfare- </a:t>
            </a:r>
            <a:r>
              <a:rPr lang="en-US" sz="2000" dirty="0">
                <a:solidFill>
                  <a:prstClr val="black"/>
                </a:solidFill>
                <a:hlinkClick r:id="rId4"/>
              </a:rPr>
              <a:t>https://www.youtube.com/watch?v=P92guhd7d-8</a:t>
            </a:r>
            <a:r>
              <a:rPr lang="en-US" sz="2000" dirty="0">
                <a:solidFill>
                  <a:prstClr val="black"/>
                </a:solidFill>
              </a:rPr>
              <a:t> </a:t>
            </a:r>
          </a:p>
        </p:txBody>
      </p:sp>
    </p:spTree>
    <p:extLst>
      <p:ext uri="{BB962C8B-B14F-4D97-AF65-F5344CB8AC3E}">
        <p14:creationId xmlns:p14="http://schemas.microsoft.com/office/powerpoint/2010/main" val="1666824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88"/>
            <a:ext cx="9144000" cy="3301388"/>
          </a:xfrm>
        </p:spPr>
        <p:txBody>
          <a:bodyPr>
            <a:normAutofit/>
          </a:bodyPr>
          <a:lstStyle/>
          <a:p>
            <a:pPr marL="342900" indent="-342900" algn="l">
              <a:buFont typeface="Arial" panose="020B0604020202020204" pitchFamily="34" charset="0"/>
              <a:buChar char="•"/>
            </a:pPr>
            <a:r>
              <a:rPr lang="en-US" sz="2400" dirty="0">
                <a:solidFill>
                  <a:schemeClr val="bg1">
                    <a:lumMod val="65000"/>
                  </a:schemeClr>
                </a:solidFill>
              </a:rPr>
              <a:t>- </a:t>
            </a:r>
            <a:r>
              <a:rPr lang="en-US" sz="3600" dirty="0">
                <a:solidFill>
                  <a:schemeClr val="bg1">
                    <a:lumMod val="65000"/>
                  </a:schemeClr>
                </a:solidFill>
                <a:latin typeface="+mn-lt"/>
              </a:rPr>
              <a:t>WWI</a:t>
            </a:r>
            <a:r>
              <a:rPr lang="en-US" sz="2400" dirty="0">
                <a:solidFill>
                  <a:schemeClr val="bg1">
                    <a:lumMod val="65000"/>
                  </a:schemeClr>
                </a:solidFill>
              </a:rPr>
              <a:t> – Who was at war with each other?</a:t>
            </a:r>
            <a:br>
              <a:rPr lang="en-US" sz="2400" dirty="0">
                <a:solidFill>
                  <a:schemeClr val="bg1">
                    <a:lumMod val="65000"/>
                  </a:schemeClr>
                </a:solidFill>
              </a:rPr>
            </a:br>
            <a:r>
              <a:rPr lang="en-US" sz="2400" dirty="0">
                <a:solidFill>
                  <a:schemeClr val="bg1">
                    <a:lumMod val="65000"/>
                  </a:schemeClr>
                </a:solidFill>
              </a:rPr>
              <a:t>- All the countries in green were on one side</a:t>
            </a:r>
            <a:br>
              <a:rPr lang="en-US" sz="2400" dirty="0">
                <a:solidFill>
                  <a:schemeClr val="bg1">
                    <a:lumMod val="65000"/>
                  </a:schemeClr>
                </a:solidFill>
              </a:rPr>
            </a:br>
            <a:r>
              <a:rPr lang="en-US" sz="2400" dirty="0">
                <a:solidFill>
                  <a:schemeClr val="bg1">
                    <a:lumMod val="65000"/>
                  </a:schemeClr>
                </a:solidFill>
              </a:rPr>
              <a:t>- All the countries in yellow were on the other side</a:t>
            </a:r>
            <a:br>
              <a:rPr lang="en-US" sz="2400" dirty="0">
                <a:solidFill>
                  <a:schemeClr val="bg1">
                    <a:lumMod val="65000"/>
                  </a:schemeClr>
                </a:solidFill>
              </a:rPr>
            </a:br>
            <a:r>
              <a:rPr lang="en-US" sz="2400" dirty="0">
                <a:solidFill>
                  <a:schemeClr val="bg1">
                    <a:lumMod val="65000"/>
                  </a:schemeClr>
                </a:solidFill>
              </a:rPr>
              <a:t>- The nations in Africa are highlighted because they were European  </a:t>
            </a:r>
            <a:br>
              <a:rPr lang="en-US" sz="2400" dirty="0">
                <a:solidFill>
                  <a:schemeClr val="bg1">
                    <a:lumMod val="65000"/>
                  </a:schemeClr>
                </a:solidFill>
              </a:rPr>
            </a:br>
            <a:r>
              <a:rPr lang="en-US" sz="2400" dirty="0">
                <a:solidFill>
                  <a:schemeClr val="bg1">
                    <a:lumMod val="65000"/>
                  </a:schemeClr>
                </a:solidFill>
              </a:rPr>
              <a:t>   colonies which were taken over. They were not independent   </a:t>
            </a:r>
            <a:br>
              <a:rPr lang="en-US" sz="2400" dirty="0">
                <a:solidFill>
                  <a:schemeClr val="bg1">
                    <a:lumMod val="65000"/>
                  </a:schemeClr>
                </a:solidFill>
              </a:rPr>
            </a:br>
            <a:r>
              <a:rPr lang="en-US" sz="2400" dirty="0">
                <a:solidFill>
                  <a:schemeClr val="bg1">
                    <a:lumMod val="65000"/>
                  </a:schemeClr>
                </a:solidFill>
              </a:rPr>
              <a:t>   nations assisting the other nations</a:t>
            </a:r>
            <a:br>
              <a:rPr lang="en-US" sz="2400" dirty="0">
                <a:solidFill>
                  <a:schemeClr val="bg1">
                    <a:lumMod val="65000"/>
                  </a:schemeClr>
                </a:solidFill>
              </a:rPr>
            </a:br>
            <a:r>
              <a:rPr lang="en-US" sz="2800" b="1" dirty="0"/>
              <a:t>Most of the battles in WWI took place in Europe</a:t>
            </a:r>
            <a:endParaRPr lang="en-US" sz="2800" dirty="0">
              <a:solidFill>
                <a:schemeClr val="bg1">
                  <a:lumMod val="65000"/>
                </a:schemeClr>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73" t="2918" r="25422" b="12135"/>
          <a:stretch/>
        </p:blipFill>
        <p:spPr bwMode="auto">
          <a:xfrm>
            <a:off x="3962400" y="3764692"/>
            <a:ext cx="5181600" cy="294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srcRect l="2779" t="8982" r="4332" b="3846"/>
          <a:stretch/>
        </p:blipFill>
        <p:spPr>
          <a:xfrm>
            <a:off x="0" y="3764692"/>
            <a:ext cx="3593696" cy="3093308"/>
          </a:xfrm>
          <a:prstGeom prst="rect">
            <a:avLst/>
          </a:prstGeom>
        </p:spPr>
      </p:pic>
      <p:sp>
        <p:nvSpPr>
          <p:cNvPr id="4" name="Rectangle 3"/>
          <p:cNvSpPr/>
          <p:nvPr/>
        </p:nvSpPr>
        <p:spPr>
          <a:xfrm>
            <a:off x="6629400" y="4038600"/>
            <a:ext cx="914400" cy="762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764692"/>
            <a:ext cx="3593696" cy="309330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3" idx="3"/>
          </p:cNvCxnSpPr>
          <p:nvPr/>
        </p:nvCxnSpPr>
        <p:spPr>
          <a:xfrm flipH="1">
            <a:off x="3593696" y="4648200"/>
            <a:ext cx="3035704" cy="66314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683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45"/>
            <a:ext cx="8229600" cy="425355"/>
          </a:xfrm>
        </p:spPr>
        <p:txBody>
          <a:bodyPr>
            <a:normAutofit fontScale="90000"/>
          </a:bodyPr>
          <a:lstStyle/>
          <a:p>
            <a:r>
              <a:rPr lang="en-US" sz="2800" dirty="0">
                <a:solidFill>
                  <a:schemeClr val="bg1">
                    <a:lumMod val="65000"/>
                  </a:schemeClr>
                </a:solidFill>
              </a:rPr>
              <a:t>WW1 Trenches are still there today</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798" y="4002651"/>
            <a:ext cx="4335201" cy="282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msshistory.files.wordpress.com/2011/09/dsc_05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57200"/>
            <a:ext cx="4579055" cy="3065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t="10460"/>
          <a:stretch/>
        </p:blipFill>
        <p:spPr>
          <a:xfrm>
            <a:off x="1" y="4002651"/>
            <a:ext cx="4679598" cy="2855349"/>
          </a:xfrm>
          <a:prstGeom prst="rect">
            <a:avLst/>
          </a:prstGeom>
        </p:spPr>
      </p:pic>
      <p:pic>
        <p:nvPicPr>
          <p:cNvPr id="5" name="Picture 4"/>
          <p:cNvPicPr>
            <a:picLocks noChangeAspect="1"/>
          </p:cNvPicPr>
          <p:nvPr/>
        </p:nvPicPr>
        <p:blipFill rotWithShape="1">
          <a:blip r:embed="rId5"/>
          <a:srcRect r="5673"/>
          <a:stretch/>
        </p:blipFill>
        <p:spPr>
          <a:xfrm>
            <a:off x="4808798" y="457200"/>
            <a:ext cx="4331738" cy="3065318"/>
          </a:xfrm>
          <a:prstGeom prst="rect">
            <a:avLst/>
          </a:prstGeom>
        </p:spPr>
      </p:pic>
    </p:spTree>
    <p:extLst>
      <p:ext uri="{BB962C8B-B14F-4D97-AF65-F5344CB8AC3E}">
        <p14:creationId xmlns:p14="http://schemas.microsoft.com/office/powerpoint/2010/main" val="2830274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Friday, October 23, 2015</a:t>
            </a:r>
          </a:p>
        </p:txBody>
      </p:sp>
      <p:sp>
        <p:nvSpPr>
          <p:cNvPr id="3" name="Content Placeholder 2"/>
          <p:cNvSpPr>
            <a:spLocks noGrp="1"/>
          </p:cNvSpPr>
          <p:nvPr>
            <p:ph idx="1"/>
          </p:nvPr>
        </p:nvSpPr>
        <p:spPr/>
        <p:txBody>
          <a:bodyPr/>
          <a:lstStyle/>
          <a:p>
            <a:r>
              <a:rPr lang="en-US" dirty="0"/>
              <a:t>What are 3 examples of weapons and vehicles used in any war?</a:t>
            </a:r>
          </a:p>
        </p:txBody>
      </p:sp>
    </p:spTree>
    <p:extLst>
      <p:ext uri="{BB962C8B-B14F-4D97-AF65-F5344CB8AC3E}">
        <p14:creationId xmlns:p14="http://schemas.microsoft.com/office/powerpoint/2010/main" val="719206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0" y="39584"/>
            <a:ext cx="91440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u="sng" dirty="0">
                <a:latin typeface="+mn-lt"/>
              </a:rPr>
              <a:t>First Modern War </a:t>
            </a:r>
            <a:r>
              <a:rPr lang="en-US" altLang="en-US" sz="2800" b="1" dirty="0">
                <a:latin typeface="+mn-lt"/>
              </a:rPr>
              <a:t>– WW1 was the first war to use cars, trucks, planes, wireless radio and poison gas.</a:t>
            </a:r>
          </a:p>
          <a:p>
            <a:pPr>
              <a:spcBef>
                <a:spcPct val="50000"/>
              </a:spcBef>
            </a:pPr>
            <a:r>
              <a:rPr lang="en-US" altLang="en-US" sz="2800" b="1" u="sng" dirty="0"/>
              <a:t>8 New weapons first used in any war: </a:t>
            </a:r>
            <a:r>
              <a:rPr lang="en-US" altLang="en-US" sz="2800" dirty="0">
                <a:solidFill>
                  <a:schemeClr val="bg1">
                    <a:lumMod val="65000"/>
                  </a:schemeClr>
                </a:solidFill>
                <a:latin typeface="+mn-lt"/>
              </a:rPr>
              <a:t> </a:t>
            </a:r>
            <a:r>
              <a:rPr lang="en-US" altLang="en-US" sz="2400" dirty="0">
                <a:solidFill>
                  <a:schemeClr val="bg1">
                    <a:lumMod val="65000"/>
                  </a:schemeClr>
                </a:solidFill>
                <a:latin typeface="+mn-lt"/>
              </a:rPr>
              <a:t>New technologies of WW1 had a tremendous impact on the strategy and tactics of the war.  This is why this war is referred to as the first Modern War.</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07" t="1" r="19654" b="2261"/>
          <a:stretch/>
        </p:blipFill>
        <p:spPr bwMode="auto">
          <a:xfrm>
            <a:off x="2895600" y="4754908"/>
            <a:ext cx="2040082" cy="210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465" y="4800601"/>
            <a:ext cx="414553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438400"/>
            <a:ext cx="3434732" cy="210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5" y="4745775"/>
            <a:ext cx="2842621" cy="211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318" y="4191000"/>
            <a:ext cx="5808518" cy="307777"/>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1400" dirty="0">
                <a:solidFill>
                  <a:prstClr val="black"/>
                </a:solidFill>
              </a:rPr>
              <a:t>(4:20) Weapons - </a:t>
            </a:r>
            <a:r>
              <a:rPr lang="en-US" sz="1400" dirty="0">
                <a:solidFill>
                  <a:prstClr val="black"/>
                </a:solidFill>
                <a:hlinkClick r:id="rId6"/>
              </a:rPr>
              <a:t>https://www.youtube.com/watch?v=PK-6QKc-r9o</a:t>
            </a:r>
            <a:endParaRPr lang="en-US" sz="1400" dirty="0">
              <a:solidFill>
                <a:prstClr val="black"/>
              </a:solidFill>
            </a:endParaRPr>
          </a:p>
        </p:txBody>
      </p:sp>
    </p:spTree>
    <p:extLst>
      <p:ext uri="{BB962C8B-B14F-4D97-AF65-F5344CB8AC3E}">
        <p14:creationId xmlns:p14="http://schemas.microsoft.com/office/powerpoint/2010/main" val="18788054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0" y="31173"/>
            <a:ext cx="9144000" cy="3810000"/>
          </a:xfrm>
        </p:spPr>
        <p:txBody>
          <a:bodyPr>
            <a:normAutofit/>
          </a:bodyPr>
          <a:lstStyle/>
          <a:p>
            <a:pPr marL="514350" indent="-514350">
              <a:buAutoNum type="arabicPeriod"/>
            </a:pPr>
            <a:r>
              <a:rPr lang="en-US" altLang="en-US" sz="2800" b="1" u="sng" dirty="0"/>
              <a:t>Cars/trucks ***</a:t>
            </a:r>
          </a:p>
          <a:p>
            <a:r>
              <a:rPr lang="en-US" altLang="en-US" sz="2800" b="1" dirty="0"/>
              <a:t>Were first used in WW1 to transport men, weapons, food and supplies</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657600"/>
            <a:ext cx="3806825" cy="269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447800"/>
            <a:ext cx="3733800" cy="183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0"/>
            <a:ext cx="3599197" cy="257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45" y="1600200"/>
            <a:ext cx="356714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480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0" y="914400"/>
            <a:ext cx="9144000" cy="5257800"/>
          </a:xfrm>
        </p:spPr>
        <p:txBody>
          <a:bodyPr/>
          <a:lstStyle/>
          <a:p>
            <a:pPr marL="0" indent="0">
              <a:lnSpc>
                <a:spcPct val="80000"/>
              </a:lnSpc>
              <a:buNone/>
            </a:pPr>
            <a:r>
              <a:rPr lang="en-US" altLang="en-US" sz="2800" b="1" u="sng" dirty="0"/>
              <a:t>2. Aircraft***</a:t>
            </a:r>
          </a:p>
          <a:p>
            <a:pPr>
              <a:lnSpc>
                <a:spcPct val="80000"/>
              </a:lnSpc>
            </a:pPr>
            <a:r>
              <a:rPr lang="en-US" altLang="en-US" sz="2800" b="1" dirty="0"/>
              <a:t>This was the first time airplanes (fighter planes and bombers) were used in war.</a:t>
            </a:r>
          </a:p>
          <a:p>
            <a:pPr marL="0" indent="0">
              <a:lnSpc>
                <a:spcPct val="80000"/>
              </a:lnSpc>
              <a:buNone/>
            </a:pPr>
            <a:r>
              <a:rPr lang="en-US" altLang="en-US" sz="2400" dirty="0">
                <a:solidFill>
                  <a:schemeClr val="bg1">
                    <a:lumMod val="65000"/>
                  </a:schemeClr>
                </a:solidFill>
              </a:rPr>
              <a:t>Single pilot fighter to several men in a bomber</a:t>
            </a:r>
          </a:p>
          <a:p>
            <a:pPr eaLnBrk="1" hangingPunct="1">
              <a:lnSpc>
                <a:spcPct val="80000"/>
              </a:lnSpc>
            </a:pPr>
            <a:r>
              <a:rPr lang="en-US" altLang="en-US" sz="2400" dirty="0">
                <a:solidFill>
                  <a:schemeClr val="bg1">
                    <a:lumMod val="65000"/>
                  </a:schemeClr>
                </a:solidFill>
              </a:rPr>
              <a:t>The planes were constructed of canvas stretched over wooden frame</a:t>
            </a:r>
          </a:p>
          <a:p>
            <a:pPr eaLnBrk="1" hangingPunct="1">
              <a:lnSpc>
                <a:spcPct val="80000"/>
              </a:lnSpc>
            </a:pPr>
            <a:r>
              <a:rPr lang="en-US" altLang="en-US" sz="2400" dirty="0">
                <a:solidFill>
                  <a:schemeClr val="bg1">
                    <a:lumMod val="65000"/>
                  </a:schemeClr>
                </a:solidFill>
              </a:rPr>
              <a:t>Fighters were armed with machine guns</a:t>
            </a:r>
          </a:p>
          <a:p>
            <a:pPr eaLnBrk="1" hangingPunct="1">
              <a:lnSpc>
                <a:spcPct val="80000"/>
              </a:lnSpc>
            </a:pPr>
            <a:r>
              <a:rPr lang="en-US" altLang="en-US" sz="2400" dirty="0">
                <a:solidFill>
                  <a:schemeClr val="bg1">
                    <a:lumMod val="65000"/>
                  </a:schemeClr>
                </a:solidFill>
              </a:rPr>
              <a:t>Most aerial combat techniques used today came from WW1</a:t>
            </a:r>
          </a:p>
          <a:p>
            <a:pPr eaLnBrk="1" hangingPunct="1">
              <a:lnSpc>
                <a:spcPct val="80000"/>
              </a:lnSpc>
            </a:pPr>
            <a:r>
              <a:rPr lang="en-US" altLang="en-US" sz="2400" dirty="0">
                <a:solidFill>
                  <a:schemeClr val="bg1">
                    <a:lumMod val="65000"/>
                  </a:schemeClr>
                </a:solidFill>
              </a:rPr>
              <a:t>Hot air balloons and zeppelins played a role in the war as well</a:t>
            </a:r>
            <a:r>
              <a:rPr lang="en-US" altLang="en-US" sz="2000" dirty="0">
                <a:solidFill>
                  <a:schemeClr val="bg1">
                    <a:lumMod val="65000"/>
                  </a:schemeClr>
                </a:solidFill>
              </a:rPr>
              <a:t/>
            </a:r>
            <a:br>
              <a:rPr lang="en-US" altLang="en-US" sz="2000" dirty="0">
                <a:solidFill>
                  <a:schemeClr val="bg1">
                    <a:lumMod val="65000"/>
                  </a:schemeClr>
                </a:solidFill>
              </a:rPr>
            </a:br>
            <a:endParaRPr lang="en-US" altLang="en-US" sz="2000" dirty="0">
              <a:solidFill>
                <a:schemeClr val="bg1">
                  <a:lumMod val="65000"/>
                </a:schemeClr>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3964545"/>
            <a:ext cx="3962400" cy="280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64126"/>
            <a:ext cx="3749366" cy="280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0783"/>
            <a:ext cx="3733800" cy="128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886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27709" y="76200"/>
            <a:ext cx="9130351" cy="4525963"/>
          </a:xfrm>
        </p:spPr>
        <p:txBody>
          <a:bodyPr/>
          <a:lstStyle/>
          <a:p>
            <a:pPr marL="0" indent="0">
              <a:spcBef>
                <a:spcPts val="0"/>
              </a:spcBef>
              <a:buNone/>
            </a:pPr>
            <a:r>
              <a:rPr lang="en-US" altLang="en-US" sz="2800" b="1" u="sng" dirty="0"/>
              <a:t>3. Tanks *** </a:t>
            </a:r>
          </a:p>
          <a:p>
            <a:pPr>
              <a:spcBef>
                <a:spcPts val="0"/>
              </a:spcBef>
            </a:pPr>
            <a:r>
              <a:rPr lang="en-US" altLang="en-US" sz="2800" b="1" dirty="0"/>
              <a:t>Large armored vehicles armed with machine guns and cannons. Very slow, unreliable, not a real factor.</a:t>
            </a:r>
          </a:p>
          <a:p>
            <a:pPr lvl="1">
              <a:spcBef>
                <a:spcPts val="0"/>
              </a:spcBef>
            </a:pPr>
            <a:r>
              <a:rPr lang="en-US" altLang="en-US" sz="2400" dirty="0">
                <a:solidFill>
                  <a:schemeClr val="bg1">
                    <a:lumMod val="65000"/>
                  </a:schemeClr>
                </a:solidFill>
              </a:rPr>
              <a:t>Used to assault trenches, destroy barbed wire and other obstacles</a:t>
            </a:r>
          </a:p>
          <a:p>
            <a:pPr lvl="1">
              <a:spcBef>
                <a:spcPts val="0"/>
              </a:spcBef>
            </a:pPr>
            <a:r>
              <a:rPr lang="en-US" altLang="en-US" sz="2400" dirty="0">
                <a:solidFill>
                  <a:schemeClr val="bg1">
                    <a:lumMod val="65000"/>
                  </a:schemeClr>
                </a:solidFill>
              </a:rPr>
              <a:t>Somewhat effective depending on use; infantry support, combined arms</a:t>
            </a:r>
          </a:p>
          <a:p>
            <a:pPr lvl="1">
              <a:spcBef>
                <a:spcPts val="0"/>
              </a:spcBef>
            </a:pPr>
            <a:r>
              <a:rPr lang="en-US" altLang="en-US" sz="2400" dirty="0">
                <a:solidFill>
                  <a:schemeClr val="bg1">
                    <a:lumMod val="65000"/>
                  </a:schemeClr>
                </a:solidFill>
              </a:rPr>
              <a:t>Mechanical breakdowns, lack of speed</a:t>
            </a:r>
          </a:p>
          <a:p>
            <a:pPr marL="0" indent="0" eaLnBrk="1" hangingPunct="1">
              <a:buNone/>
            </a:pPr>
            <a:endParaRPr lang="en-US" altLang="en-US" dirty="0">
              <a:solidFill>
                <a:schemeClr val="bg1">
                  <a:lumMod val="65000"/>
                </a:schemeClr>
              </a:solidFill>
            </a:endParaRPr>
          </a:p>
        </p:txBody>
      </p:sp>
      <p:pic>
        <p:nvPicPr>
          <p:cNvPr id="21509" name="Picture 5" descr="British t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152" y="2743200"/>
            <a:ext cx="2835886" cy="18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688" y="4692733"/>
            <a:ext cx="3555350" cy="212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9" y="3558804"/>
            <a:ext cx="5337011" cy="329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29152" y="6203753"/>
            <a:ext cx="2630464" cy="646331"/>
          </a:xfrm>
          <a:prstGeom prst="rect">
            <a:avLst/>
          </a:prstGeom>
        </p:spPr>
        <p:txBody>
          <a:bodyPr wrap="none">
            <a:spAutoFit/>
          </a:bodyPr>
          <a:lstStyle/>
          <a:p>
            <a:r>
              <a:rPr lang="en-US" sz="3600" b="1" dirty="0"/>
              <a:t>Armored Car</a:t>
            </a:r>
          </a:p>
        </p:txBody>
      </p:sp>
    </p:spTree>
    <p:extLst>
      <p:ext uri="{BB962C8B-B14F-4D97-AF65-F5344CB8AC3E}">
        <p14:creationId xmlns:p14="http://schemas.microsoft.com/office/powerpoint/2010/main" val="4000175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8229600" cy="609600"/>
          </a:xfrm>
        </p:spPr>
        <p:txBody>
          <a:bodyPr>
            <a:normAutofit/>
          </a:bodyPr>
          <a:lstStyle/>
          <a:p>
            <a:pPr algn="l" eaLnBrk="1" hangingPunct="1">
              <a:defRPr/>
            </a:pPr>
            <a:r>
              <a:rPr lang="en-US" altLang="en-US" sz="3200" b="1" u="sng" dirty="0">
                <a:latin typeface="+mn-lt"/>
              </a:rPr>
              <a:t>4. Communications ***</a:t>
            </a:r>
          </a:p>
        </p:txBody>
      </p:sp>
      <p:sp>
        <p:nvSpPr>
          <p:cNvPr id="28675" name="Rectangle 5"/>
          <p:cNvSpPr>
            <a:spLocks noGrp="1" noChangeArrowheads="1"/>
          </p:cNvSpPr>
          <p:nvPr>
            <p:ph type="body" idx="1"/>
          </p:nvPr>
        </p:nvSpPr>
        <p:spPr>
          <a:xfrm>
            <a:off x="-31668" y="685800"/>
            <a:ext cx="9144000" cy="2667000"/>
          </a:xfrm>
          <a:noFill/>
        </p:spPr>
        <p:txBody>
          <a:bodyPr>
            <a:normAutofit/>
          </a:bodyPr>
          <a:lstStyle/>
          <a:p>
            <a:pPr>
              <a:lnSpc>
                <a:spcPct val="90000"/>
              </a:lnSpc>
            </a:pPr>
            <a:r>
              <a:rPr lang="en-US" altLang="en-US" sz="2800" b="1" dirty="0"/>
              <a:t>Wireless radio and telephones allowed for faster communications</a:t>
            </a:r>
          </a:p>
          <a:p>
            <a:pPr lvl="1">
              <a:lnSpc>
                <a:spcPct val="90000"/>
              </a:lnSpc>
            </a:pPr>
            <a:r>
              <a:rPr lang="en-US" altLang="en-US" sz="2400" dirty="0">
                <a:solidFill>
                  <a:schemeClr val="bg1">
                    <a:lumMod val="65000"/>
                  </a:schemeClr>
                </a:solidFill>
              </a:rPr>
              <a:t>Wireless radio worked well to notify the enemy’s artillery location</a:t>
            </a:r>
          </a:p>
          <a:p>
            <a:pPr lvl="1" eaLnBrk="1" hangingPunct="1">
              <a:lnSpc>
                <a:spcPct val="90000"/>
              </a:lnSpc>
            </a:pPr>
            <a:r>
              <a:rPr lang="en-US" altLang="en-US" sz="2400" dirty="0">
                <a:solidFill>
                  <a:schemeClr val="bg1">
                    <a:lumMod val="65000"/>
                  </a:schemeClr>
                </a:solidFill>
              </a:rPr>
              <a:t>Both sides used codes so the enemy wouldn’t know their plans</a:t>
            </a:r>
          </a:p>
          <a:p>
            <a:pPr lvl="1" eaLnBrk="1" hangingPunct="1">
              <a:lnSpc>
                <a:spcPct val="90000"/>
              </a:lnSpc>
            </a:pPr>
            <a:r>
              <a:rPr lang="en-US" altLang="en-US" sz="2400" dirty="0">
                <a:solidFill>
                  <a:schemeClr val="bg1">
                    <a:lumMod val="65000"/>
                  </a:schemeClr>
                </a:solidFill>
              </a:rPr>
              <a:t>Runners and carrier pigeons were still used throughout war though.</a:t>
            </a: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a:stretch/>
        </p:blipFill>
        <p:spPr bwMode="auto">
          <a:xfrm>
            <a:off x="4717473" y="3421486"/>
            <a:ext cx="4382984" cy="343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51"/>
          <a:stretch/>
        </p:blipFill>
        <p:spPr bwMode="auto">
          <a:xfrm>
            <a:off x="0" y="3421485"/>
            <a:ext cx="4487133" cy="343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265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body" idx="1"/>
          </p:nvPr>
        </p:nvSpPr>
        <p:spPr>
          <a:xfrm>
            <a:off x="533400" y="4724400"/>
            <a:ext cx="7696200" cy="1676400"/>
          </a:xfrm>
          <a:noFill/>
        </p:spPr>
        <p:txBody>
          <a:bodyPr>
            <a:normAutofit/>
          </a:bodyPr>
          <a:lstStyle/>
          <a:p>
            <a:pPr marL="0" indent="0">
              <a:spcBef>
                <a:spcPts val="0"/>
              </a:spcBef>
              <a:buNone/>
            </a:pPr>
            <a:r>
              <a:rPr lang="en-US" altLang="en-US" sz="2800" b="1" u="sng" dirty="0"/>
              <a:t>5. Submarines ***</a:t>
            </a:r>
            <a:endParaRPr lang="en-US" altLang="en-US" sz="2800" b="1" dirty="0"/>
          </a:p>
          <a:p>
            <a:pPr>
              <a:spcBef>
                <a:spcPts val="0"/>
              </a:spcBef>
            </a:pPr>
            <a:r>
              <a:rPr lang="en-US" altLang="en-US" sz="2800" b="1" dirty="0"/>
              <a:t>U-Boats, Underwater boats used to sneak attack enemy ships</a:t>
            </a:r>
          </a:p>
          <a:p>
            <a:pPr eaLnBrk="1" hangingPunct="1">
              <a:lnSpc>
                <a:spcPct val="80000"/>
              </a:lnSpc>
              <a:buFontTx/>
              <a:buNone/>
            </a:pPr>
            <a:endParaRPr lang="en-US" altLang="en-US" sz="1800" dirty="0"/>
          </a:p>
        </p:txBody>
      </p:sp>
      <p:pic>
        <p:nvPicPr>
          <p:cNvPr id="2" name="Picture 1"/>
          <p:cNvPicPr>
            <a:picLocks noChangeAspect="1"/>
          </p:cNvPicPr>
          <p:nvPr/>
        </p:nvPicPr>
        <p:blipFill rotWithShape="1">
          <a:blip r:embed="rId2"/>
          <a:srcRect t="-669" r="984" b="4271"/>
          <a:stretch/>
        </p:blipFill>
        <p:spPr>
          <a:xfrm>
            <a:off x="533400" y="228600"/>
            <a:ext cx="7696537" cy="4495800"/>
          </a:xfrm>
          <a:prstGeom prst="rect">
            <a:avLst/>
          </a:prstGeom>
        </p:spPr>
      </p:pic>
    </p:spTree>
    <p:extLst>
      <p:ext uri="{BB962C8B-B14F-4D97-AF65-F5344CB8AC3E}">
        <p14:creationId xmlns:p14="http://schemas.microsoft.com/office/powerpoint/2010/main" val="1084125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8229600" cy="639762"/>
          </a:xfrm>
        </p:spPr>
        <p:txBody>
          <a:bodyPr>
            <a:normAutofit/>
          </a:bodyPr>
          <a:lstStyle/>
          <a:p>
            <a:pPr algn="l" eaLnBrk="1" hangingPunct="1">
              <a:defRPr/>
            </a:pPr>
            <a:r>
              <a:rPr lang="en-US" altLang="en-US" sz="3200" b="1" u="sng" dirty="0">
                <a:latin typeface="+mn-lt"/>
              </a:rPr>
              <a:t>6. Chemical Weapons ***</a:t>
            </a:r>
          </a:p>
        </p:txBody>
      </p:sp>
      <p:sp>
        <p:nvSpPr>
          <p:cNvPr id="32771" name="Rectangle 6"/>
          <p:cNvSpPr>
            <a:spLocks noGrp="1" noChangeArrowheads="1"/>
          </p:cNvSpPr>
          <p:nvPr>
            <p:ph type="body" idx="1"/>
          </p:nvPr>
        </p:nvSpPr>
        <p:spPr>
          <a:xfrm>
            <a:off x="0" y="609601"/>
            <a:ext cx="9144000" cy="2286000"/>
          </a:xfrm>
          <a:noFill/>
        </p:spPr>
        <p:txBody>
          <a:bodyPr/>
          <a:lstStyle/>
          <a:p>
            <a:pPr>
              <a:lnSpc>
                <a:spcPct val="80000"/>
              </a:lnSpc>
            </a:pPr>
            <a:r>
              <a:rPr lang="en-US" altLang="en-US" sz="2800" b="1" dirty="0"/>
              <a:t>Poison gas (Mustard gas, chlorine, and “tear gas”) was used in bombs to kill the enemy. </a:t>
            </a:r>
          </a:p>
          <a:p>
            <a:pPr lvl="1" eaLnBrk="1" hangingPunct="1">
              <a:lnSpc>
                <a:spcPct val="80000"/>
              </a:lnSpc>
            </a:pPr>
            <a:r>
              <a:rPr lang="en-US" altLang="en-US" sz="2400" dirty="0">
                <a:solidFill>
                  <a:schemeClr val="bg1">
                    <a:lumMod val="65000"/>
                  </a:schemeClr>
                </a:solidFill>
              </a:rPr>
              <a:t>The produced horrible wounds and death</a:t>
            </a:r>
          </a:p>
          <a:p>
            <a:pPr lvl="1" eaLnBrk="1" hangingPunct="1">
              <a:lnSpc>
                <a:spcPct val="80000"/>
              </a:lnSpc>
            </a:pPr>
            <a:r>
              <a:rPr lang="en-US" altLang="en-US" sz="2400" dirty="0">
                <a:solidFill>
                  <a:schemeClr val="bg1">
                    <a:lumMod val="65000"/>
                  </a:schemeClr>
                </a:solidFill>
              </a:rPr>
              <a:t>It was very hard to control</a:t>
            </a:r>
          </a:p>
          <a:p>
            <a:pPr lvl="1" eaLnBrk="1" hangingPunct="1">
              <a:lnSpc>
                <a:spcPct val="80000"/>
              </a:lnSpc>
            </a:pPr>
            <a:r>
              <a:rPr lang="en-US" altLang="en-US" sz="2400" dirty="0">
                <a:solidFill>
                  <a:schemeClr val="bg1">
                    <a:lumMod val="65000"/>
                  </a:schemeClr>
                </a:solidFill>
              </a:rPr>
              <a:t>Troops had to wear masks which made fighting difficult</a:t>
            </a:r>
          </a:p>
          <a:p>
            <a:pPr lvl="1" eaLnBrk="1" hangingPunct="1">
              <a:lnSpc>
                <a:spcPct val="80000"/>
              </a:lnSpc>
            </a:pPr>
            <a:r>
              <a:rPr lang="en-US" altLang="en-US" sz="2400" dirty="0">
                <a:solidFill>
                  <a:schemeClr val="bg1">
                    <a:lumMod val="65000"/>
                  </a:schemeClr>
                </a:solidFill>
              </a:rPr>
              <a:t>Masks were often ineffective</a:t>
            </a:r>
          </a:p>
          <a:p>
            <a:pPr eaLnBrk="1" hangingPunct="1">
              <a:lnSpc>
                <a:spcPct val="80000"/>
              </a:lnSpc>
            </a:pPr>
            <a:endParaRPr lang="en-US" altLang="en-US"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8282"/>
            <a:ext cx="295378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a:srcRect l="10291" r="11311" b="719"/>
          <a:stretch/>
        </p:blipFill>
        <p:spPr>
          <a:xfrm>
            <a:off x="5029200" y="2967153"/>
            <a:ext cx="4104409" cy="3887384"/>
          </a:xfrm>
          <a:prstGeom prst="rect">
            <a:avLst/>
          </a:prstGeom>
        </p:spPr>
      </p:pic>
    </p:spTree>
    <p:extLst>
      <p:ext uri="{BB962C8B-B14F-4D97-AF65-F5344CB8AC3E}">
        <p14:creationId xmlns:p14="http://schemas.microsoft.com/office/powerpoint/2010/main" val="2407966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0" y="76200"/>
            <a:ext cx="9121430" cy="2743200"/>
          </a:xfrm>
        </p:spPr>
        <p:txBody>
          <a:bodyPr>
            <a:normAutofit/>
          </a:bodyPr>
          <a:lstStyle/>
          <a:p>
            <a:pPr marL="0" indent="0">
              <a:lnSpc>
                <a:spcPct val="90000"/>
              </a:lnSpc>
              <a:buNone/>
            </a:pPr>
            <a:r>
              <a:rPr lang="en-US" altLang="en-US" sz="2400" b="1" dirty="0"/>
              <a:t>7. </a:t>
            </a:r>
            <a:r>
              <a:rPr lang="en-US" altLang="en-US" sz="2800" b="1" u="sng" dirty="0"/>
              <a:t>Grenades***</a:t>
            </a:r>
            <a:endParaRPr lang="en-US" altLang="en-US" sz="2800" b="1" dirty="0"/>
          </a:p>
          <a:p>
            <a:pPr>
              <a:lnSpc>
                <a:spcPct val="90000"/>
              </a:lnSpc>
            </a:pPr>
            <a:r>
              <a:rPr lang="en-US" altLang="en-US" sz="2800" b="1" dirty="0"/>
              <a:t>Small, hand-thrown bombs, first used in WW1</a:t>
            </a:r>
          </a:p>
          <a:p>
            <a:pPr>
              <a:lnSpc>
                <a:spcPct val="90000"/>
              </a:lnSpc>
            </a:pPr>
            <a:r>
              <a:rPr lang="en-US" sz="2400" dirty="0">
                <a:solidFill>
                  <a:schemeClr val="bg1">
                    <a:lumMod val="65000"/>
                  </a:schemeClr>
                </a:solidFill>
              </a:rPr>
              <a:t>The F-1 grenade was first put </a:t>
            </a:r>
            <a:r>
              <a:rPr lang="en-US" sz="2400" dirty="0" err="1">
                <a:solidFill>
                  <a:schemeClr val="bg1">
                    <a:lumMod val="65000"/>
                  </a:schemeClr>
                </a:solidFill>
              </a:rPr>
              <a:t>i</a:t>
            </a:r>
            <a:r>
              <a:rPr lang="en-US" altLang="en-US" sz="2800" dirty="0" err="1">
                <a:solidFill>
                  <a:schemeClr val="bg1">
                    <a:lumMod val="65000"/>
                  </a:schemeClr>
                </a:solidFill>
              </a:rPr>
              <a:t>These</a:t>
            </a:r>
            <a:r>
              <a:rPr lang="en-US" altLang="en-US" sz="2800" dirty="0">
                <a:solidFill>
                  <a:schemeClr val="bg1">
                    <a:lumMod val="65000"/>
                  </a:schemeClr>
                </a:solidFill>
              </a:rPr>
              <a:t> were ideal for trench warfare</a:t>
            </a:r>
            <a:r>
              <a:rPr lang="en-US" altLang="en-US" sz="2400" dirty="0">
                <a:solidFill>
                  <a:schemeClr val="bg1">
                    <a:lumMod val="65000"/>
                  </a:schemeClr>
                </a:solidFill>
              </a:rPr>
              <a:t>, they were thrown near the enemy to explode shrapnel (metal fragments) and kill them.</a:t>
            </a:r>
          </a:p>
          <a:p>
            <a:pPr>
              <a:lnSpc>
                <a:spcPct val="90000"/>
              </a:lnSpc>
            </a:pPr>
            <a:r>
              <a:rPr lang="en-US" sz="2400" dirty="0" err="1">
                <a:solidFill>
                  <a:schemeClr val="bg1">
                    <a:lumMod val="65000"/>
                  </a:schemeClr>
                </a:solidFill>
              </a:rPr>
              <a:t>nto</a:t>
            </a:r>
            <a:r>
              <a:rPr lang="en-US" sz="2400" dirty="0">
                <a:solidFill>
                  <a:schemeClr val="bg1">
                    <a:lumMod val="65000"/>
                  </a:schemeClr>
                </a:solidFill>
              </a:rPr>
              <a:t> mass production by the French in 1915 during WW1. </a:t>
            </a:r>
            <a:endParaRPr lang="en-US" altLang="en-US" sz="2400" dirty="0">
              <a:solidFill>
                <a:schemeClr val="bg1">
                  <a:lumMod val="65000"/>
                </a:schemeClr>
              </a:solidFill>
            </a:endParaRPr>
          </a:p>
        </p:txBody>
      </p:sp>
      <p:pic>
        <p:nvPicPr>
          <p:cNvPr id="2" name="Picture 1"/>
          <p:cNvPicPr>
            <a:picLocks noChangeAspect="1"/>
          </p:cNvPicPr>
          <p:nvPr/>
        </p:nvPicPr>
        <p:blipFill>
          <a:blip r:embed="rId2"/>
          <a:stretch>
            <a:fillRect/>
          </a:stretch>
        </p:blipFill>
        <p:spPr>
          <a:xfrm>
            <a:off x="2209800" y="4388150"/>
            <a:ext cx="2819400" cy="2469850"/>
          </a:xfrm>
          <a:prstGeom prst="rect">
            <a:avLst/>
          </a:prstGeom>
        </p:spPr>
      </p:pic>
      <p:pic>
        <p:nvPicPr>
          <p:cNvPr id="4" name="Picture 3"/>
          <p:cNvPicPr>
            <a:picLocks noChangeAspect="1"/>
          </p:cNvPicPr>
          <p:nvPr/>
        </p:nvPicPr>
        <p:blipFill>
          <a:blip r:embed="rId3"/>
          <a:stretch>
            <a:fillRect/>
          </a:stretch>
        </p:blipFill>
        <p:spPr>
          <a:xfrm>
            <a:off x="0" y="2514600"/>
            <a:ext cx="2319016" cy="1619446"/>
          </a:xfrm>
          <a:prstGeom prst="rect">
            <a:avLst/>
          </a:prstGeom>
        </p:spPr>
      </p:pic>
      <p:sp>
        <p:nvSpPr>
          <p:cNvPr id="5" name="Rectangle 4"/>
          <p:cNvSpPr/>
          <p:nvPr/>
        </p:nvSpPr>
        <p:spPr>
          <a:xfrm>
            <a:off x="533400" y="2743200"/>
            <a:ext cx="1288814" cy="461665"/>
          </a:xfrm>
          <a:prstGeom prst="rect">
            <a:avLst/>
          </a:prstGeom>
        </p:spPr>
        <p:txBody>
          <a:bodyPr wrap="none">
            <a:spAutoFit/>
          </a:bodyPr>
          <a:lstStyle/>
          <a:p>
            <a:r>
              <a:rPr lang="en-US" altLang="en-US" sz="2400" b="1" dirty="0"/>
              <a:t>shrapnel</a:t>
            </a:r>
            <a:endParaRPr lang="en-US" sz="2400" b="1" dirty="0"/>
          </a:p>
        </p:txBody>
      </p:sp>
      <p:pic>
        <p:nvPicPr>
          <p:cNvPr id="7" name="Picture 6"/>
          <p:cNvPicPr>
            <a:picLocks noChangeAspect="1"/>
          </p:cNvPicPr>
          <p:nvPr/>
        </p:nvPicPr>
        <p:blipFill rotWithShape="1">
          <a:blip r:embed="rId4"/>
          <a:srcRect l="31522" t="12426" r="31522" b="16630"/>
          <a:stretch/>
        </p:blipFill>
        <p:spPr>
          <a:xfrm>
            <a:off x="0" y="4191000"/>
            <a:ext cx="1929319" cy="2667000"/>
          </a:xfrm>
          <a:prstGeom prst="rect">
            <a:avLst/>
          </a:prstGeom>
        </p:spPr>
      </p:pic>
      <p:pic>
        <p:nvPicPr>
          <p:cNvPr id="8" name="Picture 7"/>
          <p:cNvPicPr>
            <a:picLocks noChangeAspect="1"/>
          </p:cNvPicPr>
          <p:nvPr/>
        </p:nvPicPr>
        <p:blipFill>
          <a:blip r:embed="rId5"/>
          <a:stretch>
            <a:fillRect/>
          </a:stretch>
        </p:blipFill>
        <p:spPr>
          <a:xfrm>
            <a:off x="5105400" y="2646897"/>
            <a:ext cx="4038600" cy="4211103"/>
          </a:xfrm>
          <a:prstGeom prst="rect">
            <a:avLst/>
          </a:prstGeom>
        </p:spPr>
      </p:pic>
    </p:spTree>
    <p:extLst>
      <p:ext uri="{BB962C8B-B14F-4D97-AF65-F5344CB8AC3E}">
        <p14:creationId xmlns:p14="http://schemas.microsoft.com/office/powerpoint/2010/main" val="3742316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24245"/>
            <a:ext cx="8229600" cy="371475"/>
          </a:xfrm>
        </p:spPr>
        <p:txBody>
          <a:bodyPr>
            <a:noAutofit/>
          </a:bodyPr>
          <a:lstStyle/>
          <a:p>
            <a:r>
              <a:rPr lang="en-US" sz="3600" b="1" dirty="0"/>
              <a:t>The Rise of Germany (1862 to1871) </a:t>
            </a:r>
          </a:p>
        </p:txBody>
      </p:sp>
      <p:sp>
        <p:nvSpPr>
          <p:cNvPr id="4" name="Content Placeholder 3"/>
          <p:cNvSpPr>
            <a:spLocks noGrp="1"/>
          </p:cNvSpPr>
          <p:nvPr>
            <p:ph idx="1"/>
          </p:nvPr>
        </p:nvSpPr>
        <p:spPr>
          <a:xfrm>
            <a:off x="31173" y="3061855"/>
            <a:ext cx="9130145" cy="3820391"/>
          </a:xfrm>
        </p:spPr>
        <p:txBody>
          <a:bodyPr>
            <a:normAutofit fontScale="92500"/>
          </a:bodyPr>
          <a:lstStyle/>
          <a:p>
            <a:r>
              <a:rPr lang="en-US" sz="2800" b="1" u="sng" dirty="0"/>
              <a:t>Prussia</a:t>
            </a:r>
            <a:r>
              <a:rPr lang="en-US" sz="2800" b="1" dirty="0"/>
              <a:t> – one of many states in the region of Germany, Poland and Russia, (these states didn’t always get along). </a:t>
            </a:r>
          </a:p>
          <a:p>
            <a:r>
              <a:rPr lang="en-US" sz="2400" dirty="0">
                <a:solidFill>
                  <a:schemeClr val="bg1">
                    <a:lumMod val="65000"/>
                  </a:schemeClr>
                </a:solidFill>
              </a:rPr>
              <a:t>In 1862, Wilhelm I appointed Otto Von Bismarck chief minister of Prussia. Bismarck immediately began to build up the army, and he claimed that other ethnic Germans admired Prussia for her power. </a:t>
            </a:r>
          </a:p>
          <a:p>
            <a:r>
              <a:rPr lang="en-US" sz="2800" b="1" u="sng" dirty="0"/>
              <a:t>Otto von Bismarck </a:t>
            </a:r>
            <a:r>
              <a:rPr lang="en-US" sz="2800" b="1" dirty="0">
                <a:solidFill>
                  <a:schemeClr val="bg1">
                    <a:lumMod val="65000"/>
                  </a:schemeClr>
                </a:solidFill>
              </a:rPr>
              <a:t>(Minister of Prussia) </a:t>
            </a:r>
            <a:r>
              <a:rPr lang="en-US" sz="2800" b="1" dirty="0"/>
              <a:t>–</a:t>
            </a:r>
            <a:r>
              <a:rPr lang="en-US" sz="2800" b="1" dirty="0">
                <a:solidFill>
                  <a:schemeClr val="bg1">
                    <a:lumMod val="65000"/>
                  </a:schemeClr>
                </a:solidFill>
              </a:rPr>
              <a:t> </a:t>
            </a:r>
            <a:r>
              <a:rPr lang="en-US" sz="2800" b="1" dirty="0"/>
              <a:t>united the German states, promoted German superiority over other ethnicities</a:t>
            </a:r>
            <a:r>
              <a:rPr lang="en-US" sz="2400" dirty="0">
                <a:solidFill>
                  <a:schemeClr val="bg1">
                    <a:lumMod val="65000"/>
                  </a:schemeClr>
                </a:solidFill>
              </a:rPr>
              <a:t>, (such as Danish and French).</a:t>
            </a:r>
          </a:p>
          <a:p>
            <a:r>
              <a:rPr lang="en-US" sz="2400" dirty="0">
                <a:solidFill>
                  <a:schemeClr val="bg1">
                    <a:lumMod val="65000"/>
                  </a:schemeClr>
                </a:solidFill>
              </a:rPr>
              <a:t>Unified Germany fought 3 wars fought </a:t>
            </a:r>
            <a:r>
              <a:rPr lang="en-US" sz="2400" dirty="0" err="1">
                <a:solidFill>
                  <a:schemeClr val="bg1">
                    <a:lumMod val="65000"/>
                  </a:schemeClr>
                </a:solidFill>
              </a:rPr>
              <a:t>vs</a:t>
            </a:r>
            <a:r>
              <a:rPr lang="en-US" sz="2400" dirty="0">
                <a:solidFill>
                  <a:schemeClr val="bg1">
                    <a:lumMod val="65000"/>
                  </a:schemeClr>
                </a:solidFill>
              </a:rPr>
              <a:t>: Denmark, Austria and France. </a:t>
            </a:r>
          </a:p>
          <a:p>
            <a:pPr marL="0" indent="0">
              <a:buNone/>
            </a:pPr>
            <a:endParaRPr lang="en-US" sz="2400" dirty="0"/>
          </a:p>
        </p:txBody>
      </p:sp>
      <p:pic>
        <p:nvPicPr>
          <p:cNvPr id="5" name="Picture 4"/>
          <p:cNvPicPr>
            <a:picLocks noChangeAspect="1"/>
          </p:cNvPicPr>
          <p:nvPr/>
        </p:nvPicPr>
        <p:blipFill rotWithShape="1">
          <a:blip r:embed="rId2"/>
          <a:srcRect r="23" b="9088"/>
          <a:stretch/>
        </p:blipFill>
        <p:spPr>
          <a:xfrm>
            <a:off x="228600" y="533230"/>
            <a:ext cx="3657601" cy="2377260"/>
          </a:xfrm>
          <a:prstGeom prst="rect">
            <a:avLst/>
          </a:prstGeom>
        </p:spPr>
      </p:pic>
      <p:pic>
        <p:nvPicPr>
          <p:cNvPr id="6" name="Picture 5"/>
          <p:cNvPicPr>
            <a:picLocks noChangeAspect="1"/>
          </p:cNvPicPr>
          <p:nvPr/>
        </p:nvPicPr>
        <p:blipFill>
          <a:blip r:embed="rId3"/>
          <a:stretch>
            <a:fillRect/>
          </a:stretch>
        </p:blipFill>
        <p:spPr>
          <a:xfrm>
            <a:off x="4596245" y="533230"/>
            <a:ext cx="1742115" cy="2377260"/>
          </a:xfrm>
          <a:prstGeom prst="rect">
            <a:avLst/>
          </a:prstGeom>
        </p:spPr>
      </p:pic>
      <p:cxnSp>
        <p:nvCxnSpPr>
          <p:cNvPr id="8" name="Straight Arrow Connector 7"/>
          <p:cNvCxnSpPr/>
          <p:nvPr/>
        </p:nvCxnSpPr>
        <p:spPr>
          <a:xfrm flipV="1">
            <a:off x="1066800" y="1392815"/>
            <a:ext cx="685800" cy="17654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066800" y="1372118"/>
            <a:ext cx="1226127" cy="17861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8027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8"/>
          <p:cNvSpPr>
            <a:spLocks noChangeArrowheads="1"/>
          </p:cNvSpPr>
          <p:nvPr/>
        </p:nvSpPr>
        <p:spPr bwMode="auto">
          <a:xfrm>
            <a:off x="0" y="4267200"/>
            <a:ext cx="9144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sz="2800" b="1" dirty="0">
              <a:latin typeface="+mn-lt"/>
            </a:endParaRPr>
          </a:p>
        </p:txBody>
      </p:sp>
      <p:pic>
        <p:nvPicPr>
          <p:cNvPr id="2" name="Picture 1"/>
          <p:cNvPicPr>
            <a:picLocks noChangeAspect="1"/>
          </p:cNvPicPr>
          <p:nvPr/>
        </p:nvPicPr>
        <p:blipFill rotWithShape="1">
          <a:blip r:embed="rId2"/>
          <a:srcRect l="-1" r="-505" b="10226"/>
          <a:stretch/>
        </p:blipFill>
        <p:spPr>
          <a:xfrm>
            <a:off x="1066800" y="1371600"/>
            <a:ext cx="6638698" cy="3505201"/>
          </a:xfrm>
          <a:prstGeom prst="rect">
            <a:avLst/>
          </a:prstGeom>
        </p:spPr>
      </p:pic>
      <p:sp>
        <p:nvSpPr>
          <p:cNvPr id="5" name="Rectangle 4"/>
          <p:cNvSpPr/>
          <p:nvPr/>
        </p:nvSpPr>
        <p:spPr>
          <a:xfrm>
            <a:off x="0" y="4915544"/>
            <a:ext cx="9144000" cy="1938992"/>
          </a:xfrm>
          <a:prstGeom prst="rect">
            <a:avLst/>
          </a:prstGeom>
        </p:spPr>
        <p:txBody>
          <a:bodyPr wrap="square">
            <a:spAutoFit/>
          </a:bodyPr>
          <a:lstStyle/>
          <a:p>
            <a:pPr lvl="0"/>
            <a:r>
              <a:rPr lang="en-US" sz="2000" dirty="0">
                <a:solidFill>
                  <a:prstClr val="white">
                    <a:lumMod val="65000"/>
                  </a:prstClr>
                </a:solidFill>
              </a:rPr>
              <a:t>Designed to be carried by a single man. Pressurized air/carbon dioxide or nitrogen was shot with a stream of burning oil (20 yards). First used by the Germans against the French on the Western Front in late 1914.  It turned out to be a very powerful weapon but it had a limited range and difficult to operate but the Germans continued to use it until the end of the war. The French and British later developed flamethrowers as well but never used the weapon on the same scale as their opponents.</a:t>
            </a:r>
          </a:p>
        </p:txBody>
      </p:sp>
      <p:sp>
        <p:nvSpPr>
          <p:cNvPr id="6" name="Rectangle 5"/>
          <p:cNvSpPr/>
          <p:nvPr/>
        </p:nvSpPr>
        <p:spPr>
          <a:xfrm>
            <a:off x="0" y="0"/>
            <a:ext cx="9067800" cy="1384995"/>
          </a:xfrm>
          <a:prstGeom prst="rect">
            <a:avLst/>
          </a:prstGeom>
        </p:spPr>
        <p:txBody>
          <a:bodyPr wrap="square">
            <a:spAutoFit/>
          </a:bodyPr>
          <a:lstStyle/>
          <a:p>
            <a:pPr lvl="0"/>
            <a:r>
              <a:rPr lang="en-US" altLang="en-US" sz="2800" b="1" u="sng" dirty="0">
                <a:solidFill>
                  <a:prstClr val="black"/>
                </a:solidFill>
              </a:rPr>
              <a:t>8. Flamethrower ***</a:t>
            </a:r>
            <a:r>
              <a:rPr lang="en-US" altLang="en-US" sz="2800" b="1" dirty="0">
                <a:solidFill>
                  <a:prstClr val="black"/>
                </a:solidFill>
              </a:rPr>
              <a:t/>
            </a:r>
            <a:br>
              <a:rPr lang="en-US" altLang="en-US" sz="2800" b="1" dirty="0">
                <a:solidFill>
                  <a:prstClr val="black"/>
                </a:solidFill>
              </a:rPr>
            </a:br>
            <a:r>
              <a:rPr lang="en-US" altLang="en-US" sz="2800" b="1" dirty="0">
                <a:solidFill>
                  <a:prstClr val="black"/>
                </a:solidFill>
              </a:rPr>
              <a:t>	</a:t>
            </a:r>
            <a:r>
              <a:rPr lang="en-US" sz="2800" b="1" dirty="0"/>
              <a:t>- German invention first used in WW1</a:t>
            </a:r>
          </a:p>
          <a:p>
            <a:pPr lvl="0"/>
            <a:r>
              <a:rPr lang="en-US" sz="2800" b="1" dirty="0"/>
              <a:t>	- Sprayed a large flame to kill the enemy</a:t>
            </a:r>
            <a:endParaRPr lang="en-US" b="1" dirty="0"/>
          </a:p>
        </p:txBody>
      </p:sp>
    </p:spTree>
    <p:extLst>
      <p:ext uri="{BB962C8B-B14F-4D97-AF65-F5344CB8AC3E}">
        <p14:creationId xmlns:p14="http://schemas.microsoft.com/office/powerpoint/2010/main" val="816508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Autofit/>
          </a:bodyPr>
          <a:lstStyle/>
          <a:p>
            <a:pPr algn="l"/>
            <a:r>
              <a:rPr lang="en-US" sz="1200" dirty="0"/>
              <a:t/>
            </a:r>
            <a:br>
              <a:rPr lang="en-US" sz="1200" dirty="0"/>
            </a:br>
            <a:r>
              <a:rPr lang="en-US" sz="1200" dirty="0"/>
              <a:t>United States History II Quiz</a:t>
            </a:r>
            <a:br>
              <a:rPr lang="en-US" sz="1200" dirty="0"/>
            </a:br>
            <a:r>
              <a:rPr lang="en-US" sz="1200" dirty="0"/>
              <a:t/>
            </a:r>
            <a:br>
              <a:rPr lang="en-US" sz="1200" dirty="0"/>
            </a:br>
            <a:r>
              <a:rPr lang="en-US" sz="1200" dirty="0"/>
              <a:t>Name: _________________________________________________________ Date: _______________________ Period: _____</a:t>
            </a:r>
            <a:br>
              <a:rPr lang="en-US" sz="1200" dirty="0"/>
            </a:br>
            <a:r>
              <a:rPr lang="en-US" sz="1200" dirty="0"/>
              <a:t/>
            </a:r>
            <a:br>
              <a:rPr lang="en-US" sz="1200" dirty="0"/>
            </a:br>
            <a:r>
              <a:rPr lang="en-US" sz="1200" dirty="0"/>
              <a:t>Word Bank:</a:t>
            </a:r>
            <a:br>
              <a:rPr lang="en-US" sz="1200" dirty="0"/>
            </a:br>
            <a:r>
              <a:rPr lang="en-US" sz="1200" dirty="0"/>
              <a:t/>
            </a:r>
            <a:br>
              <a:rPr lang="en-US" sz="1200" dirty="0"/>
            </a:br>
            <a:r>
              <a:rPr lang="en-US" sz="1200" dirty="0"/>
              <a:t>Alliance		Militarism</a:t>
            </a:r>
            <a:br>
              <a:rPr lang="en-US" sz="1200" dirty="0"/>
            </a:br>
            <a:r>
              <a:rPr lang="en-US" sz="1200" dirty="0"/>
              <a:t>Black Hand		Mobilization</a:t>
            </a:r>
            <a:br>
              <a:rPr lang="en-US" sz="1200" dirty="0"/>
            </a:br>
            <a:r>
              <a:rPr lang="en-US" sz="1200" dirty="0"/>
              <a:t>Domino Effect		Nationalism</a:t>
            </a:r>
            <a:br>
              <a:rPr lang="en-US" sz="1200" dirty="0"/>
            </a:br>
            <a:r>
              <a:rPr lang="en-US" sz="1200" dirty="0"/>
              <a:t>Franco-Prussian War	Otto von Bismarck</a:t>
            </a:r>
            <a:br>
              <a:rPr lang="en-US" sz="1200" dirty="0"/>
            </a:br>
            <a:r>
              <a:rPr lang="en-US" sz="1200" dirty="0" err="1"/>
              <a:t>Gavrillo</a:t>
            </a:r>
            <a:r>
              <a:rPr lang="en-US" sz="1200" dirty="0"/>
              <a:t> </a:t>
            </a:r>
            <a:r>
              <a:rPr lang="en-US" sz="1200" dirty="0" err="1"/>
              <a:t>Princip</a:t>
            </a:r>
            <a:r>
              <a:rPr lang="en-US" sz="1200" dirty="0"/>
              <a:t>	1892 Franco-Russian Alliance</a:t>
            </a:r>
            <a:br>
              <a:rPr lang="en-US" sz="1200" dirty="0"/>
            </a:br>
            <a:r>
              <a:rPr lang="en-US" sz="1200" dirty="0"/>
              <a:t/>
            </a:r>
            <a:br>
              <a:rPr lang="en-US" sz="1200" dirty="0"/>
            </a:br>
            <a:r>
              <a:rPr lang="en-US" sz="1200" dirty="0"/>
              <a:t/>
            </a:r>
            <a:br>
              <a:rPr lang="en-US" sz="1200" dirty="0"/>
            </a:br>
            <a:endParaRPr lang="en-US" sz="1200" dirty="0"/>
          </a:p>
        </p:txBody>
      </p:sp>
      <p:sp>
        <p:nvSpPr>
          <p:cNvPr id="3" name="Content Placeholder 2"/>
          <p:cNvSpPr>
            <a:spLocks noGrp="1"/>
          </p:cNvSpPr>
          <p:nvPr>
            <p:ph idx="1"/>
          </p:nvPr>
        </p:nvSpPr>
        <p:spPr>
          <a:xfrm>
            <a:off x="0" y="2819400"/>
            <a:ext cx="9144000" cy="4038600"/>
          </a:xfrm>
        </p:spPr>
        <p:txBody>
          <a:bodyPr>
            <a:normAutofit/>
          </a:bodyPr>
          <a:lstStyle/>
          <a:p>
            <a:pPr>
              <a:buFont typeface="+mj-lt"/>
              <a:buAutoNum type="arabicPeriod"/>
            </a:pPr>
            <a:r>
              <a:rPr lang="en-US" sz="1200" u="sng" dirty="0"/>
              <a:t> ______________________________</a:t>
            </a:r>
            <a:r>
              <a:rPr lang="en-US" sz="1200" dirty="0"/>
              <a:t> Germany defeated France, took their land which was rich in raw materials.</a:t>
            </a:r>
          </a:p>
          <a:p>
            <a:pPr>
              <a:buFont typeface="+mj-lt"/>
              <a:buAutoNum type="arabicPeriod"/>
            </a:pPr>
            <a:r>
              <a:rPr lang="en-US" sz="1200" u="sng" dirty="0"/>
              <a:t>______________________________</a:t>
            </a:r>
            <a:r>
              <a:rPr lang="en-US" sz="1200" dirty="0"/>
              <a:t>  A group of nations uniting to assist each other for a common cause.</a:t>
            </a:r>
          </a:p>
          <a:p>
            <a:pPr>
              <a:buFont typeface="+mj-lt"/>
              <a:buAutoNum type="arabicPeriod"/>
            </a:pPr>
            <a:r>
              <a:rPr lang="en-US" sz="1200" u="sng" dirty="0"/>
              <a:t>______________________________ </a:t>
            </a:r>
            <a:r>
              <a:rPr lang="en-US" sz="1200" dirty="0"/>
              <a:t> 19 year-old Serbian, member of a terrorist group, one of the assassins of the archduke.</a:t>
            </a:r>
          </a:p>
          <a:p>
            <a:pPr>
              <a:buFont typeface="+mj-lt"/>
              <a:buAutoNum type="arabicPeriod"/>
            </a:pPr>
            <a:r>
              <a:rPr lang="en-US" sz="1200" u="sng" dirty="0"/>
              <a:t>_______________________________</a:t>
            </a:r>
            <a:r>
              <a:rPr lang="en-US" sz="1200" dirty="0"/>
              <a:t> Build up of army/weapons.</a:t>
            </a:r>
          </a:p>
          <a:p>
            <a:pPr>
              <a:buFont typeface="+mj-lt"/>
              <a:buAutoNum type="arabicPeriod"/>
            </a:pPr>
            <a:r>
              <a:rPr lang="en-US" sz="1200" u="sng" dirty="0"/>
              <a:t>______________________________ </a:t>
            </a:r>
            <a:r>
              <a:rPr lang="en-US" sz="1200" dirty="0"/>
              <a:t> Extreme patriotism for your country.</a:t>
            </a:r>
          </a:p>
          <a:p>
            <a:pPr>
              <a:buFont typeface="+mj-lt"/>
              <a:buAutoNum type="arabicPeriod"/>
            </a:pPr>
            <a:r>
              <a:rPr lang="en-US" sz="1200" dirty="0"/>
              <a:t>_______________________________ Russia and France allied against Germany/Austria-Hungary.</a:t>
            </a:r>
          </a:p>
          <a:p>
            <a:pPr>
              <a:buFont typeface="+mj-lt"/>
              <a:buAutoNum type="arabicPeriod"/>
            </a:pPr>
            <a:r>
              <a:rPr lang="en-US" sz="1200" u="sng" dirty="0"/>
              <a:t>_______________________________ </a:t>
            </a:r>
            <a:r>
              <a:rPr lang="en-US" sz="1200" dirty="0"/>
              <a:t> Serbian terrorist group, they wanted Serbia back for a united Yugoslavia, They killed the archduke.</a:t>
            </a:r>
          </a:p>
          <a:p>
            <a:pPr>
              <a:buFont typeface="+mj-lt"/>
              <a:buAutoNum type="arabicPeriod"/>
            </a:pPr>
            <a:r>
              <a:rPr lang="en-US" sz="1200" u="sng" dirty="0"/>
              <a:t> </a:t>
            </a:r>
            <a:r>
              <a:rPr lang="en-US" sz="1200" dirty="0"/>
              <a:t>______________________________  Once one nation declared war, all other nations soon followed due to the alliances they agreed to.</a:t>
            </a:r>
          </a:p>
          <a:p>
            <a:pPr>
              <a:buFont typeface="+mj-lt"/>
              <a:buAutoNum type="arabicPeriod"/>
            </a:pPr>
            <a:r>
              <a:rPr lang="en-US" sz="1200" u="sng" dirty="0"/>
              <a:t>_______________________________</a:t>
            </a:r>
            <a:r>
              <a:rPr lang="en-US" sz="1200" dirty="0"/>
              <a:t>  Getting troops/supplies moved, getting ready for war.</a:t>
            </a:r>
          </a:p>
          <a:p>
            <a:pPr>
              <a:buFont typeface="+mj-lt"/>
              <a:buAutoNum type="arabicPeriod"/>
            </a:pPr>
            <a:r>
              <a:rPr lang="en-US" sz="1200" u="sng" dirty="0"/>
              <a:t> </a:t>
            </a:r>
            <a:r>
              <a:rPr lang="en-US" sz="1200" dirty="0"/>
              <a:t>______________________________    Minister of Prussia, united German states, promoted German superiority over other ethnicities.</a:t>
            </a:r>
          </a:p>
        </p:txBody>
      </p:sp>
    </p:spTree>
    <p:extLst>
      <p:ext uri="{BB962C8B-B14F-4D97-AF65-F5344CB8AC3E}">
        <p14:creationId xmlns:p14="http://schemas.microsoft.com/office/powerpoint/2010/main" val="3152437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Autofit/>
          </a:bodyPr>
          <a:lstStyle/>
          <a:p>
            <a:pPr algn="l"/>
            <a:r>
              <a:rPr lang="en-US" sz="1200" dirty="0"/>
              <a:t/>
            </a:r>
            <a:br>
              <a:rPr lang="en-US" sz="1200" dirty="0"/>
            </a:br>
            <a:r>
              <a:rPr lang="en-US" sz="1200" dirty="0"/>
              <a:t>United States History II Quiz</a:t>
            </a:r>
            <a:br>
              <a:rPr lang="en-US" sz="1200" dirty="0"/>
            </a:br>
            <a:r>
              <a:rPr lang="en-US" sz="1200" dirty="0"/>
              <a:t/>
            </a:r>
            <a:br>
              <a:rPr lang="en-US" sz="1200" dirty="0"/>
            </a:br>
            <a:r>
              <a:rPr lang="en-US" sz="1200" dirty="0"/>
              <a:t>Name: _________________________________________________________ Date: _______________________ Period: _____</a:t>
            </a:r>
            <a:br>
              <a:rPr lang="en-US" sz="1200" dirty="0"/>
            </a:br>
            <a:r>
              <a:rPr lang="en-US" sz="1200" dirty="0"/>
              <a:t/>
            </a:r>
            <a:br>
              <a:rPr lang="en-US" sz="1200" dirty="0"/>
            </a:br>
            <a:r>
              <a:rPr lang="en-US" sz="1200" dirty="0"/>
              <a:t>Word Bank:</a:t>
            </a:r>
            <a:br>
              <a:rPr lang="en-US" sz="1200" dirty="0"/>
            </a:br>
            <a:r>
              <a:rPr lang="en-US" sz="1200" dirty="0"/>
              <a:t/>
            </a:r>
            <a:br>
              <a:rPr lang="en-US" sz="1200" dirty="0"/>
            </a:br>
            <a:r>
              <a:rPr lang="en-US" sz="1200" dirty="0"/>
              <a:t>Alliance		Militarism</a:t>
            </a:r>
            <a:br>
              <a:rPr lang="en-US" sz="1200" dirty="0"/>
            </a:br>
            <a:r>
              <a:rPr lang="en-US" sz="1200" dirty="0"/>
              <a:t>Black Hand		Mobilization</a:t>
            </a:r>
            <a:br>
              <a:rPr lang="en-US" sz="1200" dirty="0"/>
            </a:br>
            <a:r>
              <a:rPr lang="en-US" sz="1200" dirty="0"/>
              <a:t>Domino Effect		Nationalism</a:t>
            </a:r>
            <a:br>
              <a:rPr lang="en-US" sz="1200" dirty="0"/>
            </a:br>
            <a:r>
              <a:rPr lang="en-US" sz="1200" dirty="0"/>
              <a:t>Franco-Prussian War	Otto von Bismarck</a:t>
            </a:r>
            <a:br>
              <a:rPr lang="en-US" sz="1200" dirty="0"/>
            </a:br>
            <a:r>
              <a:rPr lang="en-US" sz="1200" dirty="0" err="1"/>
              <a:t>Gavrillo</a:t>
            </a:r>
            <a:r>
              <a:rPr lang="en-US" sz="1200" dirty="0"/>
              <a:t> </a:t>
            </a:r>
            <a:r>
              <a:rPr lang="en-US" sz="1200" dirty="0" err="1"/>
              <a:t>Princip</a:t>
            </a:r>
            <a:r>
              <a:rPr lang="en-US" sz="1200" dirty="0"/>
              <a:t>	1892 Franco-Russian Alliance</a:t>
            </a:r>
            <a:br>
              <a:rPr lang="en-US" sz="1200" dirty="0"/>
            </a:br>
            <a:r>
              <a:rPr lang="en-US" sz="1200" dirty="0"/>
              <a:t/>
            </a:r>
            <a:br>
              <a:rPr lang="en-US" sz="1200" dirty="0"/>
            </a:br>
            <a:r>
              <a:rPr lang="en-US" sz="1200" dirty="0"/>
              <a:t>#1-5: Alliance, Franco-Prussia War 1870, Militarism, </a:t>
            </a:r>
            <a:r>
              <a:rPr lang="en-US" sz="1200" dirty="0" err="1"/>
              <a:t>Gavrillo</a:t>
            </a:r>
            <a:r>
              <a:rPr lang="en-US" sz="1200" dirty="0"/>
              <a:t> </a:t>
            </a:r>
            <a:r>
              <a:rPr lang="en-US" sz="1200" dirty="0" err="1"/>
              <a:t>Princip</a:t>
            </a:r>
            <a:r>
              <a:rPr lang="en-US" sz="1200" dirty="0"/>
              <a:t>, Nationalism</a:t>
            </a:r>
            <a:br>
              <a:rPr lang="en-US" sz="1200" dirty="0"/>
            </a:br>
            <a:r>
              <a:rPr lang="en-US" sz="1200" dirty="0"/>
              <a:t>#6-10: Black Hand, Domino Effect, Otto von Bismarck, Mobilization, 1892 Franco-Russian Alliance</a:t>
            </a:r>
            <a:br>
              <a:rPr lang="en-US" sz="1200" dirty="0"/>
            </a:br>
            <a:endParaRPr lang="en-US" sz="1200" dirty="0"/>
          </a:p>
        </p:txBody>
      </p:sp>
      <p:sp>
        <p:nvSpPr>
          <p:cNvPr id="3" name="Content Placeholder 2"/>
          <p:cNvSpPr>
            <a:spLocks noGrp="1"/>
          </p:cNvSpPr>
          <p:nvPr>
            <p:ph idx="1"/>
          </p:nvPr>
        </p:nvSpPr>
        <p:spPr>
          <a:xfrm>
            <a:off x="0" y="2819400"/>
            <a:ext cx="9144000" cy="4038600"/>
          </a:xfrm>
        </p:spPr>
        <p:txBody>
          <a:bodyPr>
            <a:normAutofit/>
          </a:bodyPr>
          <a:lstStyle/>
          <a:p>
            <a:pPr>
              <a:buFont typeface="+mj-lt"/>
              <a:buAutoNum type="arabicPeriod"/>
            </a:pPr>
            <a:r>
              <a:rPr lang="en-US" sz="1200" u="sng" dirty="0"/>
              <a:t> ______________________________</a:t>
            </a:r>
            <a:r>
              <a:rPr lang="en-US" sz="1200" dirty="0"/>
              <a:t> Germany defeated France, took their land which was rich in raw materials.</a:t>
            </a:r>
          </a:p>
          <a:p>
            <a:pPr>
              <a:buFont typeface="+mj-lt"/>
              <a:buAutoNum type="arabicPeriod"/>
            </a:pPr>
            <a:r>
              <a:rPr lang="en-US" sz="1200" u="sng" dirty="0"/>
              <a:t>______________________________</a:t>
            </a:r>
            <a:r>
              <a:rPr lang="en-US" sz="1200" dirty="0"/>
              <a:t>  A group of nations uniting to assist each other for a common cause.</a:t>
            </a:r>
          </a:p>
          <a:p>
            <a:pPr>
              <a:buFont typeface="+mj-lt"/>
              <a:buAutoNum type="arabicPeriod"/>
            </a:pPr>
            <a:r>
              <a:rPr lang="en-US" sz="1200" u="sng" dirty="0"/>
              <a:t>______________________________ </a:t>
            </a:r>
            <a:r>
              <a:rPr lang="en-US" sz="1200" dirty="0"/>
              <a:t> 19 year-old Serbian, member of a terrorist group, one of the assassins of the archduke.</a:t>
            </a:r>
          </a:p>
          <a:p>
            <a:pPr>
              <a:buFont typeface="+mj-lt"/>
              <a:buAutoNum type="arabicPeriod"/>
            </a:pPr>
            <a:r>
              <a:rPr lang="en-US" sz="1200" u="sng" dirty="0"/>
              <a:t>_______________________________</a:t>
            </a:r>
            <a:r>
              <a:rPr lang="en-US" sz="1200" dirty="0"/>
              <a:t> Build up of army/weapons.</a:t>
            </a:r>
          </a:p>
          <a:p>
            <a:pPr>
              <a:buFont typeface="+mj-lt"/>
              <a:buAutoNum type="arabicPeriod"/>
            </a:pPr>
            <a:r>
              <a:rPr lang="en-US" sz="1200" u="sng" dirty="0"/>
              <a:t>______________________________ </a:t>
            </a:r>
            <a:r>
              <a:rPr lang="en-US" sz="1200" dirty="0"/>
              <a:t> Extreme patriotism for your country.</a:t>
            </a:r>
          </a:p>
          <a:p>
            <a:pPr>
              <a:buFont typeface="+mj-lt"/>
              <a:buAutoNum type="arabicPeriod"/>
            </a:pPr>
            <a:r>
              <a:rPr lang="en-US" sz="1200" dirty="0"/>
              <a:t>_______________________________ Russia and France allied against Germany/Austria-Hungary.</a:t>
            </a:r>
          </a:p>
          <a:p>
            <a:pPr>
              <a:buFont typeface="+mj-lt"/>
              <a:buAutoNum type="arabicPeriod"/>
            </a:pPr>
            <a:r>
              <a:rPr lang="en-US" sz="1200" u="sng" dirty="0"/>
              <a:t>_______________________________ </a:t>
            </a:r>
            <a:r>
              <a:rPr lang="en-US" sz="1200" dirty="0"/>
              <a:t> Serbian terrorist group, they wanted Serbia back for a united Yugoslavia, They killed the archduke.</a:t>
            </a:r>
          </a:p>
          <a:p>
            <a:pPr>
              <a:buFont typeface="+mj-lt"/>
              <a:buAutoNum type="arabicPeriod"/>
            </a:pPr>
            <a:r>
              <a:rPr lang="en-US" sz="1200" u="sng" dirty="0"/>
              <a:t> </a:t>
            </a:r>
            <a:r>
              <a:rPr lang="en-US" sz="1200" dirty="0"/>
              <a:t>______________________________  Once one nation declared war, all other nations soon followed due to the alliances they agreed to.</a:t>
            </a:r>
          </a:p>
          <a:p>
            <a:pPr>
              <a:buFont typeface="+mj-lt"/>
              <a:buAutoNum type="arabicPeriod"/>
            </a:pPr>
            <a:r>
              <a:rPr lang="en-US" sz="1200" u="sng" dirty="0"/>
              <a:t>_______________________________</a:t>
            </a:r>
            <a:r>
              <a:rPr lang="en-US" sz="1200" dirty="0"/>
              <a:t>  Getting troops/supplies moved, getting ready for war.</a:t>
            </a:r>
          </a:p>
          <a:p>
            <a:pPr>
              <a:buFont typeface="+mj-lt"/>
              <a:buAutoNum type="arabicPeriod"/>
            </a:pPr>
            <a:r>
              <a:rPr lang="en-US" sz="1200" u="sng" dirty="0"/>
              <a:t> </a:t>
            </a:r>
            <a:r>
              <a:rPr lang="en-US" sz="1200" dirty="0"/>
              <a:t>______________________________    Minister of Prussia, united German states, promoted German superiority over other ethnicities.</a:t>
            </a:r>
          </a:p>
        </p:txBody>
      </p:sp>
    </p:spTree>
    <p:extLst>
      <p:ext uri="{BB962C8B-B14F-4D97-AF65-F5344CB8AC3E}">
        <p14:creationId xmlns:p14="http://schemas.microsoft.com/office/powerpoint/2010/main" val="426878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bodyPr>
          <a:lstStyle/>
          <a:p>
            <a:pPr algn="l"/>
            <a:r>
              <a:rPr lang="en-US" sz="1200" dirty="0"/>
              <a:t/>
            </a:r>
            <a:br>
              <a:rPr lang="en-US" sz="1200" dirty="0"/>
            </a:br>
            <a:r>
              <a:rPr lang="en-US" sz="1200" dirty="0"/>
              <a:t>United States History II Quiz</a:t>
            </a:r>
            <a:br>
              <a:rPr lang="en-US" sz="1200" dirty="0"/>
            </a:br>
            <a:r>
              <a:rPr lang="en-US" sz="1200" dirty="0"/>
              <a:t/>
            </a:r>
            <a:br>
              <a:rPr lang="en-US" sz="1200" dirty="0"/>
            </a:br>
            <a:r>
              <a:rPr lang="en-US" sz="1200" dirty="0"/>
              <a:t>Name: _________________________________________________________ Date: _______________________ Period: _____</a:t>
            </a:r>
            <a:br>
              <a:rPr lang="en-US" sz="1200" dirty="0"/>
            </a:br>
            <a:r>
              <a:rPr lang="en-US" sz="1200" dirty="0"/>
              <a:t/>
            </a:r>
            <a:br>
              <a:rPr lang="en-US" sz="1200" dirty="0"/>
            </a:br>
            <a:r>
              <a:rPr lang="en-US" sz="1200" dirty="0"/>
              <a:t/>
            </a:r>
            <a:br>
              <a:rPr lang="en-US" sz="1200" dirty="0"/>
            </a:br>
            <a:r>
              <a:rPr lang="en-US" sz="1200" dirty="0"/>
              <a:t/>
            </a:r>
            <a:br>
              <a:rPr lang="en-US" sz="1200" dirty="0"/>
            </a:br>
            <a:endParaRPr lang="en-US" sz="1200" dirty="0"/>
          </a:p>
        </p:txBody>
      </p:sp>
      <p:sp>
        <p:nvSpPr>
          <p:cNvPr id="3" name="Content Placeholder 2"/>
          <p:cNvSpPr>
            <a:spLocks noGrp="1"/>
          </p:cNvSpPr>
          <p:nvPr>
            <p:ph idx="1"/>
          </p:nvPr>
        </p:nvSpPr>
        <p:spPr>
          <a:xfrm>
            <a:off x="0" y="1295400"/>
            <a:ext cx="9144000" cy="5562600"/>
          </a:xfrm>
        </p:spPr>
        <p:txBody>
          <a:bodyPr>
            <a:normAutofit/>
          </a:bodyPr>
          <a:lstStyle/>
          <a:p>
            <a:pPr>
              <a:buFont typeface="+mj-lt"/>
              <a:buAutoNum type="arabicPeriod"/>
            </a:pPr>
            <a:r>
              <a:rPr lang="en-US" sz="1200" u="sng" dirty="0"/>
              <a:t> ______________________________</a:t>
            </a:r>
            <a:r>
              <a:rPr lang="en-US" sz="1200" dirty="0"/>
              <a:t> Germany defeated France, took their land which was rich in raw materials.</a:t>
            </a:r>
          </a:p>
          <a:p>
            <a:pPr>
              <a:buFont typeface="+mj-lt"/>
              <a:buAutoNum type="arabicPeriod"/>
            </a:pPr>
            <a:r>
              <a:rPr lang="en-US" sz="1200" u="sng" dirty="0"/>
              <a:t>______________________________</a:t>
            </a:r>
            <a:r>
              <a:rPr lang="en-US" sz="1200" dirty="0"/>
              <a:t>  A group of nations uniting to assist each other for a common cause.</a:t>
            </a:r>
          </a:p>
          <a:p>
            <a:pPr>
              <a:buFont typeface="+mj-lt"/>
              <a:buAutoNum type="arabicPeriod"/>
            </a:pPr>
            <a:r>
              <a:rPr lang="en-US" sz="1200" u="sng" dirty="0"/>
              <a:t>______________________________ </a:t>
            </a:r>
            <a:r>
              <a:rPr lang="en-US" sz="1200" dirty="0"/>
              <a:t> 19 year-old Serbian, member of a terrorist group, one of the assassins of the archduke.</a:t>
            </a:r>
          </a:p>
          <a:p>
            <a:pPr>
              <a:buFont typeface="+mj-lt"/>
              <a:buAutoNum type="arabicPeriod"/>
            </a:pPr>
            <a:r>
              <a:rPr lang="en-US" sz="1200" u="sng" dirty="0"/>
              <a:t>_______________________________</a:t>
            </a:r>
            <a:r>
              <a:rPr lang="en-US" sz="1200" dirty="0"/>
              <a:t> Build up of army/weapons.</a:t>
            </a:r>
          </a:p>
          <a:p>
            <a:pPr>
              <a:buFont typeface="+mj-lt"/>
              <a:buAutoNum type="arabicPeriod"/>
            </a:pPr>
            <a:r>
              <a:rPr lang="en-US" sz="1200" u="sng" dirty="0"/>
              <a:t>______________________________ </a:t>
            </a:r>
            <a:r>
              <a:rPr lang="en-US" sz="1200" dirty="0"/>
              <a:t> Extreme patriotism for your country.</a:t>
            </a:r>
          </a:p>
          <a:p>
            <a:pPr>
              <a:buFont typeface="+mj-lt"/>
              <a:buAutoNum type="arabicPeriod"/>
            </a:pPr>
            <a:r>
              <a:rPr lang="en-US" sz="1200" dirty="0"/>
              <a:t>_______________________________ Russia and France allied against Germany/Austria-Hungary.</a:t>
            </a:r>
          </a:p>
          <a:p>
            <a:pPr>
              <a:buFont typeface="+mj-lt"/>
              <a:buAutoNum type="arabicPeriod"/>
            </a:pPr>
            <a:r>
              <a:rPr lang="en-US" sz="1200" u="sng" dirty="0"/>
              <a:t>_______________________________ </a:t>
            </a:r>
            <a:r>
              <a:rPr lang="en-US" sz="1200" dirty="0"/>
              <a:t> Serbian terrorist group, they wanted Serbia back for a united Yugoslavia, They killed the archduke.</a:t>
            </a:r>
          </a:p>
          <a:p>
            <a:pPr>
              <a:buFont typeface="+mj-lt"/>
              <a:buAutoNum type="arabicPeriod"/>
            </a:pPr>
            <a:r>
              <a:rPr lang="en-US" sz="1200" u="sng" dirty="0"/>
              <a:t> </a:t>
            </a:r>
            <a:r>
              <a:rPr lang="en-US" sz="1200" dirty="0"/>
              <a:t>______________________________  Once one nation declared war, all other nations soon followed due to the alliances they agreed to.</a:t>
            </a:r>
          </a:p>
          <a:p>
            <a:pPr>
              <a:buFont typeface="+mj-lt"/>
              <a:buAutoNum type="arabicPeriod"/>
            </a:pPr>
            <a:r>
              <a:rPr lang="en-US" sz="1200" u="sng" dirty="0"/>
              <a:t>_______________________________</a:t>
            </a:r>
            <a:r>
              <a:rPr lang="en-US" sz="1200" dirty="0"/>
              <a:t>  Getting troops/supplies moved, getting ready for war.</a:t>
            </a:r>
          </a:p>
          <a:p>
            <a:pPr>
              <a:buFont typeface="+mj-lt"/>
              <a:buAutoNum type="arabicPeriod"/>
            </a:pPr>
            <a:r>
              <a:rPr lang="en-US" sz="1200" u="sng" dirty="0"/>
              <a:t> </a:t>
            </a:r>
            <a:r>
              <a:rPr lang="en-US" sz="1200" dirty="0"/>
              <a:t>______________________________    Minister of Prussia, united German states, promoted German superiority over other ethnicities.</a:t>
            </a:r>
          </a:p>
        </p:txBody>
      </p:sp>
    </p:spTree>
    <p:extLst>
      <p:ext uri="{BB962C8B-B14F-4D97-AF65-F5344CB8AC3E}">
        <p14:creationId xmlns:p14="http://schemas.microsoft.com/office/powerpoint/2010/main" val="18628139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Autofit/>
          </a:bodyPr>
          <a:lstStyle/>
          <a:p>
            <a:pPr algn="l"/>
            <a:r>
              <a:rPr lang="en-US" sz="1200" dirty="0"/>
              <a:t/>
            </a:r>
            <a:br>
              <a:rPr lang="en-US" sz="1200" dirty="0"/>
            </a:br>
            <a:r>
              <a:rPr lang="en-US" sz="1200" dirty="0"/>
              <a:t>United States History II Quiz – Answer Key</a:t>
            </a:r>
            <a:br>
              <a:rPr lang="en-US" sz="1200" dirty="0"/>
            </a:br>
            <a:r>
              <a:rPr lang="en-US" sz="1200" dirty="0"/>
              <a:t/>
            </a:r>
            <a:br>
              <a:rPr lang="en-US" sz="1200" dirty="0"/>
            </a:br>
            <a:r>
              <a:rPr lang="en-US" sz="1200" dirty="0"/>
              <a:t>Name: _________________________________________________________ Date: _______________________ Period: _____</a:t>
            </a:r>
            <a:br>
              <a:rPr lang="en-US" sz="1200" dirty="0"/>
            </a:br>
            <a:r>
              <a:rPr lang="en-US" sz="1200" dirty="0"/>
              <a:t/>
            </a:r>
            <a:br>
              <a:rPr lang="en-US" sz="1200" dirty="0"/>
            </a:br>
            <a:r>
              <a:rPr lang="en-US" sz="1200" dirty="0"/>
              <a:t>Word Bank:</a:t>
            </a:r>
            <a:br>
              <a:rPr lang="en-US" sz="1200" dirty="0"/>
            </a:br>
            <a:r>
              <a:rPr lang="en-US" sz="1200" dirty="0"/>
              <a:t/>
            </a:r>
            <a:br>
              <a:rPr lang="en-US" sz="1200" dirty="0"/>
            </a:br>
            <a:r>
              <a:rPr lang="en-US" sz="1200" dirty="0"/>
              <a:t>Alliance		Militarism</a:t>
            </a:r>
            <a:br>
              <a:rPr lang="en-US" sz="1200" dirty="0"/>
            </a:br>
            <a:r>
              <a:rPr lang="en-US" sz="1200" dirty="0"/>
              <a:t>Black Hand		Mobilization</a:t>
            </a:r>
            <a:br>
              <a:rPr lang="en-US" sz="1200" dirty="0"/>
            </a:br>
            <a:r>
              <a:rPr lang="en-US" sz="1200" dirty="0"/>
              <a:t>Domino Effect		Nationalism</a:t>
            </a:r>
            <a:br>
              <a:rPr lang="en-US" sz="1200" dirty="0"/>
            </a:br>
            <a:r>
              <a:rPr lang="en-US" sz="1200" dirty="0"/>
              <a:t>Franco-Prussian War	Otto von Bismarck</a:t>
            </a:r>
            <a:br>
              <a:rPr lang="en-US" sz="1200" dirty="0"/>
            </a:br>
            <a:r>
              <a:rPr lang="en-US" sz="1200" dirty="0" err="1"/>
              <a:t>Gavrillo</a:t>
            </a:r>
            <a:r>
              <a:rPr lang="en-US" sz="1200" dirty="0"/>
              <a:t> </a:t>
            </a:r>
            <a:r>
              <a:rPr lang="en-US" sz="1200" dirty="0" err="1"/>
              <a:t>Princip</a:t>
            </a:r>
            <a:r>
              <a:rPr lang="en-US" sz="1200" dirty="0"/>
              <a:t>	1892 Franco-Russian Alliance</a:t>
            </a:r>
            <a:br>
              <a:rPr lang="en-US" sz="1200" dirty="0"/>
            </a:br>
            <a:r>
              <a:rPr lang="en-US" sz="1200" dirty="0"/>
              <a:t/>
            </a:r>
            <a:br>
              <a:rPr lang="en-US" sz="1200" dirty="0"/>
            </a:br>
            <a:r>
              <a:rPr lang="en-US" sz="1200" dirty="0"/>
              <a:t>#1-5: Alliance, Franco-Prussia War 1870, Militarism, </a:t>
            </a:r>
            <a:r>
              <a:rPr lang="en-US" sz="1200" dirty="0" err="1"/>
              <a:t>Gavrillo</a:t>
            </a:r>
            <a:r>
              <a:rPr lang="en-US" sz="1200" dirty="0"/>
              <a:t> </a:t>
            </a:r>
            <a:r>
              <a:rPr lang="en-US" sz="1200" dirty="0" err="1"/>
              <a:t>Princip</a:t>
            </a:r>
            <a:r>
              <a:rPr lang="en-US" sz="1200" dirty="0"/>
              <a:t>, Nationalism</a:t>
            </a:r>
            <a:br>
              <a:rPr lang="en-US" sz="1200" dirty="0"/>
            </a:br>
            <a:r>
              <a:rPr lang="en-US" sz="1200" dirty="0"/>
              <a:t>#6-10: Black Hand, Domino Effect, Otto von Bismarck, Mobilization, 1892 Franco-Russian Alliance</a:t>
            </a:r>
            <a:br>
              <a:rPr lang="en-US" sz="1200" dirty="0"/>
            </a:br>
            <a:endParaRPr lang="en-US" sz="1200" dirty="0"/>
          </a:p>
        </p:txBody>
      </p:sp>
      <p:sp>
        <p:nvSpPr>
          <p:cNvPr id="3" name="Content Placeholder 2"/>
          <p:cNvSpPr>
            <a:spLocks noGrp="1"/>
          </p:cNvSpPr>
          <p:nvPr>
            <p:ph idx="1"/>
          </p:nvPr>
        </p:nvSpPr>
        <p:spPr>
          <a:xfrm>
            <a:off x="0" y="2819400"/>
            <a:ext cx="9144000" cy="4038600"/>
          </a:xfrm>
        </p:spPr>
        <p:txBody>
          <a:bodyPr>
            <a:normAutofit/>
          </a:bodyPr>
          <a:lstStyle/>
          <a:p>
            <a:pPr>
              <a:buFont typeface="+mj-lt"/>
              <a:buAutoNum type="arabicPeriod"/>
            </a:pPr>
            <a:r>
              <a:rPr lang="en-US" sz="1200" u="sng" dirty="0"/>
              <a:t>Franco-Prussian War 1870 ________</a:t>
            </a:r>
            <a:r>
              <a:rPr lang="en-US" sz="1200" dirty="0"/>
              <a:t> Germany defeated France, took their land which was rich in raw materials.</a:t>
            </a:r>
          </a:p>
          <a:p>
            <a:pPr>
              <a:buFont typeface="+mj-lt"/>
              <a:buAutoNum type="arabicPeriod"/>
            </a:pPr>
            <a:r>
              <a:rPr lang="en-US" sz="1200" u="sng" dirty="0"/>
              <a:t>Alliance_______________________</a:t>
            </a:r>
            <a:r>
              <a:rPr lang="en-US" sz="1200" dirty="0"/>
              <a:t>  A group of nations uniting to assist each other for a common cause.</a:t>
            </a:r>
          </a:p>
          <a:p>
            <a:pPr>
              <a:buFont typeface="+mj-lt"/>
              <a:buAutoNum type="arabicPeriod"/>
            </a:pPr>
            <a:r>
              <a:rPr lang="en-US" sz="1200" u="sng" dirty="0" err="1"/>
              <a:t>Gavrillo</a:t>
            </a:r>
            <a:r>
              <a:rPr lang="en-US" sz="1200" u="sng" dirty="0"/>
              <a:t> </a:t>
            </a:r>
            <a:r>
              <a:rPr lang="en-US" sz="1200" u="sng" dirty="0" err="1"/>
              <a:t>Princip</a:t>
            </a:r>
            <a:r>
              <a:rPr lang="en-US" sz="1200" u="sng" dirty="0"/>
              <a:t>_________________ </a:t>
            </a:r>
            <a:r>
              <a:rPr lang="en-US" sz="1200" dirty="0"/>
              <a:t> 19 year-old Serbian, member of a terrorist group, one of the assassins of the archduke.</a:t>
            </a:r>
          </a:p>
          <a:p>
            <a:pPr>
              <a:buFont typeface="+mj-lt"/>
              <a:buAutoNum type="arabicPeriod"/>
            </a:pPr>
            <a:r>
              <a:rPr lang="en-US" sz="1200" u="sng" dirty="0"/>
              <a:t>Militarism______________________</a:t>
            </a:r>
            <a:r>
              <a:rPr lang="en-US" sz="1200" dirty="0"/>
              <a:t> Build up of army/weapons.</a:t>
            </a:r>
          </a:p>
          <a:p>
            <a:pPr>
              <a:buFont typeface="+mj-lt"/>
              <a:buAutoNum type="arabicPeriod"/>
            </a:pPr>
            <a:r>
              <a:rPr lang="en-US" sz="1200" u="sng" dirty="0"/>
              <a:t>Nationalism____________________ </a:t>
            </a:r>
            <a:r>
              <a:rPr lang="en-US" sz="1200" dirty="0"/>
              <a:t> Extreme patriotism for your country.</a:t>
            </a:r>
          </a:p>
          <a:p>
            <a:pPr>
              <a:buFont typeface="+mj-lt"/>
              <a:buAutoNum type="arabicPeriod"/>
            </a:pPr>
            <a:r>
              <a:rPr lang="en-US" sz="1200" u="sng" dirty="0"/>
              <a:t>1892 Franco-Russian Alliance</a:t>
            </a:r>
            <a:r>
              <a:rPr lang="en-US" sz="1200" dirty="0"/>
              <a:t>_______ Russia and France allied against Germany/Austria-Hungary.</a:t>
            </a:r>
          </a:p>
          <a:p>
            <a:pPr>
              <a:buFont typeface="+mj-lt"/>
              <a:buAutoNum type="arabicPeriod"/>
            </a:pPr>
            <a:r>
              <a:rPr lang="en-US" sz="1200" u="sng" dirty="0"/>
              <a:t>Black Hand_____________________ </a:t>
            </a:r>
            <a:r>
              <a:rPr lang="en-US" sz="1200" dirty="0"/>
              <a:t> Serbian terrorist group, they wanted Serbia back for a united Yugoslavia, They killed the archduke</a:t>
            </a:r>
          </a:p>
          <a:p>
            <a:pPr>
              <a:buFont typeface="+mj-lt"/>
              <a:buAutoNum type="arabicPeriod"/>
            </a:pPr>
            <a:r>
              <a:rPr lang="en-US" sz="1200" u="sng" dirty="0"/>
              <a:t>Domino effect </a:t>
            </a:r>
            <a:r>
              <a:rPr lang="en-US" sz="1200" dirty="0"/>
              <a:t>___________________  Once one nation declared war, all other nations soon followed due to the alliances they agreed to.</a:t>
            </a:r>
          </a:p>
          <a:p>
            <a:pPr>
              <a:buFont typeface="+mj-lt"/>
              <a:buAutoNum type="arabicPeriod"/>
            </a:pPr>
            <a:r>
              <a:rPr lang="en-US" sz="1200" u="sng" dirty="0"/>
              <a:t>Mobilization______________________</a:t>
            </a:r>
            <a:r>
              <a:rPr lang="en-US" sz="1200" dirty="0"/>
              <a:t>  Getting troops/supplies moved, getting ready for war.</a:t>
            </a:r>
          </a:p>
          <a:p>
            <a:pPr>
              <a:buFont typeface="+mj-lt"/>
              <a:buAutoNum type="arabicPeriod"/>
            </a:pPr>
            <a:r>
              <a:rPr lang="en-US" sz="1200" u="sng" dirty="0"/>
              <a:t>Otto von Bismarck </a:t>
            </a:r>
            <a:r>
              <a:rPr lang="en-US" sz="1200" dirty="0"/>
              <a:t>_________________    Minister of Prussia, united German states, promoted German superiority over other ethnicities.</a:t>
            </a:r>
          </a:p>
        </p:txBody>
      </p:sp>
    </p:spTree>
    <p:extLst>
      <p:ext uri="{BB962C8B-B14F-4D97-AF65-F5344CB8AC3E}">
        <p14:creationId xmlns:p14="http://schemas.microsoft.com/office/powerpoint/2010/main" val="1001953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Monday, October 26, 2015</a:t>
            </a:r>
          </a:p>
        </p:txBody>
      </p:sp>
      <p:sp>
        <p:nvSpPr>
          <p:cNvPr id="3" name="Content Placeholder 2"/>
          <p:cNvSpPr>
            <a:spLocks noGrp="1"/>
          </p:cNvSpPr>
          <p:nvPr>
            <p:ph idx="1"/>
          </p:nvPr>
        </p:nvSpPr>
        <p:spPr/>
        <p:txBody>
          <a:bodyPr/>
          <a:lstStyle/>
          <a:p>
            <a:r>
              <a:rPr lang="en-US" dirty="0"/>
              <a:t>Review for today’s quiz.</a:t>
            </a:r>
          </a:p>
        </p:txBody>
      </p:sp>
    </p:spTree>
    <p:extLst>
      <p:ext uri="{BB962C8B-B14F-4D97-AF65-F5344CB8AC3E}">
        <p14:creationId xmlns:p14="http://schemas.microsoft.com/office/powerpoint/2010/main" val="1526947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Tuesday, October 27, 2015</a:t>
            </a:r>
          </a:p>
        </p:txBody>
      </p:sp>
      <p:sp>
        <p:nvSpPr>
          <p:cNvPr id="3" name="Content Placeholder 2"/>
          <p:cNvSpPr>
            <a:spLocks noGrp="1"/>
          </p:cNvSpPr>
          <p:nvPr>
            <p:ph idx="1"/>
          </p:nvPr>
        </p:nvSpPr>
        <p:spPr/>
        <p:txBody>
          <a:bodyPr/>
          <a:lstStyle/>
          <a:p>
            <a:r>
              <a:rPr lang="en-US" dirty="0"/>
              <a:t>What were 3 new technologies first used in World War I?  (Hint: It’s in yesterday’s notes.)</a:t>
            </a:r>
          </a:p>
        </p:txBody>
      </p:sp>
    </p:spTree>
    <p:extLst>
      <p:ext uri="{BB962C8B-B14F-4D97-AF65-F5344CB8AC3E}">
        <p14:creationId xmlns:p14="http://schemas.microsoft.com/office/powerpoint/2010/main" val="2516576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normAutofit fontScale="90000"/>
          </a:bodyPr>
          <a:lstStyle/>
          <a:p>
            <a:r>
              <a:rPr lang="en-US" dirty="0">
                <a:solidFill>
                  <a:schemeClr val="bg1">
                    <a:lumMod val="65000"/>
                  </a:schemeClr>
                </a:solidFill>
              </a:rPr>
              <a:t>New and Improved Weapons</a:t>
            </a:r>
            <a:br>
              <a:rPr lang="en-US" dirty="0">
                <a:solidFill>
                  <a:schemeClr val="bg1">
                    <a:lumMod val="65000"/>
                  </a:schemeClr>
                </a:solidFill>
              </a:rPr>
            </a:br>
            <a:r>
              <a:rPr lang="en-US" dirty="0">
                <a:solidFill>
                  <a:schemeClr val="bg1">
                    <a:lumMod val="65000"/>
                  </a:schemeClr>
                </a:solidFill>
              </a:rPr>
              <a:t>of WW1</a:t>
            </a:r>
          </a:p>
        </p:txBody>
      </p:sp>
    </p:spTree>
    <p:extLst>
      <p:ext uri="{BB962C8B-B14F-4D97-AF65-F5344CB8AC3E}">
        <p14:creationId xmlns:p14="http://schemas.microsoft.com/office/powerpoint/2010/main" val="25372614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machine guns">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779" y="38100"/>
            <a:ext cx="5665221" cy="371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7" descr="german_maxim1"/>
          <p:cNvPicPr>
            <a:picLocks noChangeAspect="1" noChangeArrowheads="1"/>
          </p:cNvPicPr>
          <p:nvPr/>
        </p:nvPicPr>
        <p:blipFill rotWithShape="1">
          <a:blip r:embed="rId4">
            <a:extLst>
              <a:ext uri="{28A0092B-C50C-407E-A947-70E740481C1C}">
                <a14:useLocalDpi xmlns:a14="http://schemas.microsoft.com/office/drawing/2010/main" val="0"/>
              </a:ext>
            </a:extLst>
          </a:blip>
          <a:srcRect r="-725" b="10534"/>
          <a:stretch/>
        </p:blipFill>
        <p:spPr bwMode="auto">
          <a:xfrm>
            <a:off x="152400" y="0"/>
            <a:ext cx="2808176" cy="201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038600"/>
            <a:ext cx="9144000" cy="3053144"/>
          </a:xfrm>
          <a:prstGeom prst="rect">
            <a:avLst/>
          </a:prstGeom>
        </p:spPr>
        <p:txBody>
          <a:bodyPr wrap="square">
            <a:spAutoFit/>
          </a:bodyPr>
          <a:lstStyle/>
          <a:p>
            <a:pPr>
              <a:lnSpc>
                <a:spcPct val="90000"/>
              </a:lnSpc>
              <a:spcBef>
                <a:spcPct val="20000"/>
              </a:spcBef>
            </a:pPr>
            <a:r>
              <a:rPr lang="en-US" altLang="en-US" sz="2800" b="1" u="sng" dirty="0"/>
              <a:t>9. MACHINE GUNS - </a:t>
            </a:r>
            <a:r>
              <a:rPr lang="en-US" altLang="en-US" sz="2800" b="1" dirty="0">
                <a:solidFill>
                  <a:schemeClr val="bg1">
                    <a:lumMod val="65000"/>
                  </a:schemeClr>
                </a:solidFill>
              </a:rPr>
              <a:t>Rapid-fire rifles used to spray bullets at a group of enemy. (Not the first time used in war)</a:t>
            </a:r>
          </a:p>
          <a:p>
            <a:pPr marL="342900" lvl="0" indent="-342900">
              <a:lnSpc>
                <a:spcPct val="90000"/>
              </a:lnSpc>
              <a:spcBef>
                <a:spcPct val="20000"/>
              </a:spcBef>
              <a:buFont typeface="Arial" panose="020B0604020202020204" pitchFamily="34" charset="0"/>
              <a:buChar char="•"/>
            </a:pPr>
            <a:r>
              <a:rPr lang="en-US" altLang="en-US" sz="2000" dirty="0">
                <a:solidFill>
                  <a:schemeClr val="bg1">
                    <a:lumMod val="65000"/>
                  </a:schemeClr>
                </a:solidFill>
              </a:rPr>
              <a:t>This was not the first war to use machine gun (Gatlin gun-Civil War) but this weapon was much improved and more portable than the Gatlin gun) </a:t>
            </a:r>
          </a:p>
          <a:p>
            <a:pPr marL="342900" indent="-342900">
              <a:lnSpc>
                <a:spcPct val="90000"/>
              </a:lnSpc>
              <a:spcBef>
                <a:spcPct val="20000"/>
              </a:spcBef>
              <a:buFont typeface="Arial" panose="020B0604020202020204" pitchFamily="34" charset="0"/>
              <a:buChar char="•"/>
            </a:pPr>
            <a:r>
              <a:rPr lang="en-US" altLang="en-US" sz="2000" dirty="0">
                <a:solidFill>
                  <a:schemeClr val="bg1">
                    <a:lumMod val="65000"/>
                  </a:schemeClr>
                </a:solidFill>
              </a:rPr>
              <a:t>400-800 rounds/minute), typically crewed by several men, Belt-fed .30 </a:t>
            </a:r>
            <a:r>
              <a:rPr lang="en-US" altLang="en-US" sz="2000" dirty="0" err="1">
                <a:solidFill>
                  <a:schemeClr val="bg1">
                    <a:lumMod val="65000"/>
                  </a:schemeClr>
                </a:solidFill>
              </a:rPr>
              <a:t>cal</a:t>
            </a:r>
            <a:r>
              <a:rPr lang="en-US" altLang="en-US" sz="2000" dirty="0">
                <a:solidFill>
                  <a:schemeClr val="bg1">
                    <a:lumMod val="65000"/>
                  </a:schemeClr>
                </a:solidFill>
              </a:rPr>
              <a:t> (typical)</a:t>
            </a:r>
          </a:p>
          <a:p>
            <a:pPr marL="342900" lvl="0" indent="-342900">
              <a:lnSpc>
                <a:spcPct val="90000"/>
              </a:lnSpc>
              <a:spcBef>
                <a:spcPct val="20000"/>
              </a:spcBef>
              <a:buFont typeface="Arial" panose="020B0604020202020204" pitchFamily="34" charset="0"/>
              <a:buChar char="•"/>
            </a:pPr>
            <a:r>
              <a:rPr lang="en-US" altLang="en-US" sz="2000" dirty="0">
                <a:solidFill>
                  <a:schemeClr val="bg1">
                    <a:lumMod val="65000"/>
                  </a:schemeClr>
                </a:solidFill>
              </a:rPr>
              <a:t>Possibly the most influential weapon of the war, it contributed to stalemate and affected tactics and no longer would massed infantry be the most effective. They were also mounted on airplanes and armored vehicles.</a:t>
            </a:r>
          </a:p>
          <a:p>
            <a:pPr marL="342900" lvl="0" indent="-342900">
              <a:lnSpc>
                <a:spcPct val="90000"/>
              </a:lnSpc>
              <a:spcBef>
                <a:spcPct val="20000"/>
              </a:spcBef>
              <a:buFont typeface="Arial" panose="020B0604020202020204" pitchFamily="34" charset="0"/>
              <a:buChar char="•"/>
            </a:pPr>
            <a:endParaRPr lang="en-US" altLang="en-US" sz="2000" dirty="0">
              <a:solidFill>
                <a:schemeClr val="bg1">
                  <a:lumMod val="65000"/>
                </a:schemeClr>
              </a:solidFill>
            </a:endParaRPr>
          </a:p>
        </p:txBody>
      </p:sp>
      <p:pic>
        <p:nvPicPr>
          <p:cNvPr id="3" name="Picture 2"/>
          <p:cNvPicPr>
            <a:picLocks noChangeAspect="1"/>
          </p:cNvPicPr>
          <p:nvPr/>
        </p:nvPicPr>
        <p:blipFill rotWithShape="1">
          <a:blip r:embed="rId5"/>
          <a:srcRect l="12285" t="6636" r="55" b="-1824"/>
          <a:stretch/>
        </p:blipFill>
        <p:spPr>
          <a:xfrm>
            <a:off x="152400" y="1981200"/>
            <a:ext cx="2819400" cy="2159104"/>
          </a:xfrm>
          <a:prstGeom prst="rect">
            <a:avLst/>
          </a:prstGeom>
        </p:spPr>
      </p:pic>
    </p:spTree>
    <p:extLst>
      <p:ext uri="{BB962C8B-B14F-4D97-AF65-F5344CB8AC3E}">
        <p14:creationId xmlns:p14="http://schemas.microsoft.com/office/powerpoint/2010/main" val="35547324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3962400"/>
            <a:ext cx="9144000" cy="2895600"/>
          </a:xfrm>
        </p:spPr>
        <p:txBody>
          <a:bodyPr>
            <a:normAutofit lnSpcReduction="10000"/>
          </a:bodyPr>
          <a:lstStyle/>
          <a:p>
            <a:pPr marL="0" indent="0">
              <a:spcBef>
                <a:spcPts val="0"/>
              </a:spcBef>
              <a:buNone/>
            </a:pPr>
            <a:r>
              <a:rPr lang="en-US" altLang="en-US" sz="2800" b="1" u="sng" dirty="0"/>
              <a:t>10. Long Range Artillery</a:t>
            </a:r>
          </a:p>
          <a:p>
            <a:pPr>
              <a:spcBef>
                <a:spcPts val="0"/>
              </a:spcBef>
            </a:pPr>
            <a:r>
              <a:rPr lang="en-US" altLang="en-US" sz="2800" b="1" dirty="0">
                <a:solidFill>
                  <a:schemeClr val="bg1">
                    <a:lumMod val="65000"/>
                  </a:schemeClr>
                </a:solidFill>
              </a:rPr>
              <a:t>Large cannon able to shoot long distances. </a:t>
            </a:r>
          </a:p>
          <a:p>
            <a:pPr>
              <a:spcBef>
                <a:spcPts val="0"/>
              </a:spcBef>
            </a:pPr>
            <a:r>
              <a:rPr lang="en-US" altLang="en-US" sz="2400" b="1" dirty="0">
                <a:solidFill>
                  <a:schemeClr val="bg1">
                    <a:lumMod val="65000"/>
                  </a:schemeClr>
                </a:solidFill>
              </a:rPr>
              <a:t>This was not the first war to use cannon</a:t>
            </a:r>
            <a:r>
              <a:rPr lang="en-US" altLang="en-US" sz="2400" dirty="0">
                <a:solidFill>
                  <a:schemeClr val="bg1">
                    <a:lumMod val="65000"/>
                  </a:schemeClr>
                </a:solidFill>
              </a:rPr>
              <a:t>, but they were much improved and could reach much longer distances and caused greater damage.</a:t>
            </a:r>
          </a:p>
          <a:p>
            <a:pPr>
              <a:spcBef>
                <a:spcPts val="0"/>
              </a:spcBef>
            </a:pPr>
            <a:r>
              <a:rPr lang="en-US" altLang="en-US" sz="2400" dirty="0">
                <a:solidFill>
                  <a:schemeClr val="bg1">
                    <a:lumMod val="65000"/>
                  </a:schemeClr>
                </a:solidFill>
              </a:rPr>
              <a:t>Operated by a small group of men</a:t>
            </a:r>
          </a:p>
          <a:p>
            <a:pPr>
              <a:spcBef>
                <a:spcPts val="0"/>
              </a:spcBef>
            </a:pPr>
            <a:r>
              <a:rPr lang="en-US" altLang="en-US" sz="2400" dirty="0">
                <a:solidFill>
                  <a:schemeClr val="bg1">
                    <a:lumMod val="65000"/>
                  </a:schemeClr>
                </a:solidFill>
              </a:rPr>
              <a:t>Although mortars like these were used in prior wars, these had improved accuracy, range, shells, fuses, Faster reload, more portable. </a:t>
            </a:r>
          </a:p>
          <a:p>
            <a:pPr eaLnBrk="1" hangingPunct="1"/>
            <a:endParaRPr lang="en-US" altLang="en-US" dirty="0"/>
          </a:p>
        </p:txBody>
      </p:sp>
      <p:pic>
        <p:nvPicPr>
          <p:cNvPr id="2" name="Picture 1"/>
          <p:cNvPicPr>
            <a:picLocks noChangeAspect="1"/>
          </p:cNvPicPr>
          <p:nvPr/>
        </p:nvPicPr>
        <p:blipFill rotWithShape="1">
          <a:blip r:embed="rId2"/>
          <a:srcRect r="6253" b="853"/>
          <a:stretch/>
        </p:blipFill>
        <p:spPr>
          <a:xfrm>
            <a:off x="4495800" y="0"/>
            <a:ext cx="4471555" cy="3355471"/>
          </a:xfrm>
          <a:prstGeom prst="rect">
            <a:avLst/>
          </a:prstGeom>
        </p:spPr>
      </p:pic>
      <p:pic>
        <p:nvPicPr>
          <p:cNvPr id="3" name="Picture 2"/>
          <p:cNvPicPr>
            <a:picLocks noChangeAspect="1"/>
          </p:cNvPicPr>
          <p:nvPr/>
        </p:nvPicPr>
        <p:blipFill>
          <a:blip r:embed="rId3"/>
          <a:stretch>
            <a:fillRect/>
          </a:stretch>
        </p:blipFill>
        <p:spPr>
          <a:xfrm>
            <a:off x="38100" y="17318"/>
            <a:ext cx="4297369" cy="3362963"/>
          </a:xfrm>
          <a:prstGeom prst="rect">
            <a:avLst/>
          </a:prstGeom>
        </p:spPr>
      </p:pic>
      <p:sp>
        <p:nvSpPr>
          <p:cNvPr id="4" name="TextBox 3"/>
          <p:cNvSpPr txBox="1"/>
          <p:nvPr/>
        </p:nvSpPr>
        <p:spPr>
          <a:xfrm>
            <a:off x="0" y="3352800"/>
            <a:ext cx="4395355" cy="646331"/>
          </a:xfrm>
          <a:prstGeom prst="rect">
            <a:avLst/>
          </a:prstGeom>
          <a:noFill/>
        </p:spPr>
        <p:txBody>
          <a:bodyPr wrap="square" rtlCol="0">
            <a:spAutoFit/>
          </a:bodyPr>
          <a:lstStyle/>
          <a:p>
            <a:r>
              <a:rPr lang="en-US" dirty="0">
                <a:solidFill>
                  <a:schemeClr val="bg1">
                    <a:lumMod val="65000"/>
                  </a:schemeClr>
                </a:solidFill>
              </a:rPr>
              <a:t>Howitzer – German artillery used for WW1</a:t>
            </a:r>
          </a:p>
          <a:p>
            <a:r>
              <a:rPr lang="en-US" dirty="0">
                <a:solidFill>
                  <a:schemeClr val="bg1">
                    <a:lumMod val="65000"/>
                  </a:schemeClr>
                </a:solidFill>
              </a:rPr>
              <a:t>It had an 8 mile range. Inside barrel dia-16.5” </a:t>
            </a:r>
          </a:p>
        </p:txBody>
      </p:sp>
    </p:spTree>
    <p:extLst>
      <p:ext uri="{BB962C8B-B14F-4D97-AF65-F5344CB8AC3E}">
        <p14:creationId xmlns:p14="http://schemas.microsoft.com/office/powerpoint/2010/main" val="383351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65000"/>
                  </a:schemeClr>
                </a:solidFill>
              </a:rPr>
              <a:t>What is national pride?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501704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457200"/>
          </a:xfrm>
        </p:spPr>
        <p:txBody>
          <a:bodyPr>
            <a:noAutofit/>
          </a:bodyPr>
          <a:lstStyle/>
          <a:p>
            <a:r>
              <a:rPr lang="en-US" sz="2800" dirty="0">
                <a:solidFill>
                  <a:schemeClr val="bg1">
                    <a:lumMod val="65000"/>
                  </a:schemeClr>
                </a:solidFill>
              </a:rPr>
              <a:t>5 Deadliest Weapons of WW1</a:t>
            </a:r>
          </a:p>
        </p:txBody>
      </p:sp>
      <p:sp>
        <p:nvSpPr>
          <p:cNvPr id="4" name="Rectangle 3"/>
          <p:cNvSpPr/>
          <p:nvPr/>
        </p:nvSpPr>
        <p:spPr>
          <a:xfrm>
            <a:off x="544949" y="1625743"/>
            <a:ext cx="2658933" cy="707886"/>
          </a:xfrm>
          <a:prstGeom prst="rect">
            <a:avLst/>
          </a:prstGeom>
        </p:spPr>
        <p:txBody>
          <a:bodyPr wrap="none">
            <a:spAutoFit/>
          </a:bodyPr>
          <a:lstStyle/>
          <a:p>
            <a:r>
              <a:rPr lang="de-DE" sz="2000" b="1" dirty="0">
                <a:solidFill>
                  <a:schemeClr val="bg1">
                    <a:lumMod val="65000"/>
                  </a:schemeClr>
                </a:solidFill>
                <a:cs typeface="EucrosiaUPC" panose="02020603050405020304" pitchFamily="18" charset="-34"/>
              </a:rPr>
              <a:t>German Maxim MG 08 </a:t>
            </a:r>
          </a:p>
          <a:p>
            <a:pPr algn="ctr"/>
            <a:r>
              <a:rPr lang="de-DE" sz="2000" b="1" dirty="0">
                <a:solidFill>
                  <a:schemeClr val="bg1">
                    <a:lumMod val="65000"/>
                  </a:schemeClr>
                </a:solidFill>
                <a:cs typeface="EucrosiaUPC" panose="02020603050405020304" pitchFamily="18" charset="-34"/>
              </a:rPr>
              <a:t>Machine Gun</a:t>
            </a:r>
            <a:endParaRPr lang="en-US" sz="2000" b="1" dirty="0">
              <a:solidFill>
                <a:schemeClr val="bg1">
                  <a:lumMod val="65000"/>
                </a:schemeClr>
              </a:solidFill>
              <a:cs typeface="EucrosiaUPC" panose="02020603050405020304" pitchFamily="18" charset="-34"/>
            </a:endParaRPr>
          </a:p>
        </p:txBody>
      </p:sp>
      <p:pic>
        <p:nvPicPr>
          <p:cNvPr id="5" name="Picture 4"/>
          <p:cNvPicPr>
            <a:picLocks noChangeAspect="1"/>
          </p:cNvPicPr>
          <p:nvPr/>
        </p:nvPicPr>
        <p:blipFill>
          <a:blip r:embed="rId2"/>
          <a:stretch>
            <a:fillRect/>
          </a:stretch>
        </p:blipFill>
        <p:spPr>
          <a:xfrm>
            <a:off x="304800" y="486912"/>
            <a:ext cx="2819400" cy="1200258"/>
          </a:xfrm>
          <a:prstGeom prst="rect">
            <a:avLst/>
          </a:prstGeom>
        </p:spPr>
      </p:pic>
      <p:sp>
        <p:nvSpPr>
          <p:cNvPr id="6" name="Rectangle 5"/>
          <p:cNvSpPr/>
          <p:nvPr/>
        </p:nvSpPr>
        <p:spPr>
          <a:xfrm>
            <a:off x="6324600" y="2851666"/>
            <a:ext cx="2238818" cy="400110"/>
          </a:xfrm>
          <a:prstGeom prst="rect">
            <a:avLst/>
          </a:prstGeom>
        </p:spPr>
        <p:txBody>
          <a:bodyPr wrap="none">
            <a:spAutoFit/>
          </a:bodyPr>
          <a:lstStyle/>
          <a:p>
            <a:r>
              <a:rPr lang="en-US" sz="2000" b="1" dirty="0">
                <a:solidFill>
                  <a:schemeClr val="bg1">
                    <a:lumMod val="65000"/>
                  </a:schemeClr>
                </a:solidFill>
              </a:rPr>
              <a:t>British Mark V tank</a:t>
            </a:r>
          </a:p>
        </p:txBody>
      </p:sp>
      <p:pic>
        <p:nvPicPr>
          <p:cNvPr id="8" name="Picture 7"/>
          <p:cNvPicPr>
            <a:picLocks noChangeAspect="1"/>
          </p:cNvPicPr>
          <p:nvPr/>
        </p:nvPicPr>
        <p:blipFill rotWithShape="1">
          <a:blip r:embed="rId3"/>
          <a:srcRect t="12477" r="5000" b="4972"/>
          <a:stretch/>
        </p:blipFill>
        <p:spPr>
          <a:xfrm>
            <a:off x="5560604" y="858317"/>
            <a:ext cx="3505200" cy="2029326"/>
          </a:xfrm>
          <a:prstGeom prst="rect">
            <a:avLst/>
          </a:prstGeom>
        </p:spPr>
      </p:pic>
      <p:pic>
        <p:nvPicPr>
          <p:cNvPr id="9" name="Picture 8"/>
          <p:cNvPicPr>
            <a:picLocks noChangeAspect="1"/>
          </p:cNvPicPr>
          <p:nvPr/>
        </p:nvPicPr>
        <p:blipFill>
          <a:blip r:embed="rId4"/>
          <a:stretch>
            <a:fillRect/>
          </a:stretch>
        </p:blipFill>
        <p:spPr>
          <a:xfrm>
            <a:off x="400300" y="2563361"/>
            <a:ext cx="2819400" cy="2104334"/>
          </a:xfrm>
          <a:prstGeom prst="rect">
            <a:avLst/>
          </a:prstGeom>
        </p:spPr>
      </p:pic>
      <p:sp>
        <p:nvSpPr>
          <p:cNvPr id="11" name="Rectangle 10"/>
          <p:cNvSpPr/>
          <p:nvPr/>
        </p:nvSpPr>
        <p:spPr>
          <a:xfrm>
            <a:off x="739239" y="4718842"/>
            <a:ext cx="2039020" cy="400110"/>
          </a:xfrm>
          <a:prstGeom prst="rect">
            <a:avLst/>
          </a:prstGeom>
        </p:spPr>
        <p:txBody>
          <a:bodyPr wrap="none">
            <a:spAutoFit/>
          </a:bodyPr>
          <a:lstStyle/>
          <a:p>
            <a:pPr lvl="0"/>
            <a:r>
              <a:rPr lang="de-DE" sz="2000" b="1" dirty="0">
                <a:solidFill>
                  <a:schemeClr val="bg1">
                    <a:lumMod val="65000"/>
                  </a:schemeClr>
                </a:solidFill>
              </a:rPr>
              <a:t>German Tri-Plane</a:t>
            </a:r>
            <a:endParaRPr lang="en-US" sz="2000" b="1" dirty="0">
              <a:solidFill>
                <a:schemeClr val="bg1">
                  <a:lumMod val="65000"/>
                </a:schemeClr>
              </a:solidFill>
            </a:endParaRPr>
          </a:p>
        </p:txBody>
      </p:sp>
      <p:pic>
        <p:nvPicPr>
          <p:cNvPr id="12" name="Picture 11"/>
          <p:cNvPicPr>
            <a:picLocks noChangeAspect="1"/>
          </p:cNvPicPr>
          <p:nvPr/>
        </p:nvPicPr>
        <p:blipFill>
          <a:blip r:embed="rId5"/>
          <a:stretch>
            <a:fillRect/>
          </a:stretch>
        </p:blipFill>
        <p:spPr>
          <a:xfrm>
            <a:off x="0" y="5482374"/>
            <a:ext cx="4140604" cy="1072417"/>
          </a:xfrm>
          <a:prstGeom prst="rect">
            <a:avLst/>
          </a:prstGeom>
        </p:spPr>
      </p:pic>
      <p:sp>
        <p:nvSpPr>
          <p:cNvPr id="13" name="Rectangle 12"/>
          <p:cNvSpPr/>
          <p:nvPr/>
        </p:nvSpPr>
        <p:spPr>
          <a:xfrm>
            <a:off x="589905" y="6422564"/>
            <a:ext cx="2723053" cy="400110"/>
          </a:xfrm>
          <a:prstGeom prst="rect">
            <a:avLst/>
          </a:prstGeom>
        </p:spPr>
        <p:txBody>
          <a:bodyPr wrap="none">
            <a:spAutoFit/>
          </a:bodyPr>
          <a:lstStyle/>
          <a:p>
            <a:pPr lvl="0"/>
            <a:r>
              <a:rPr lang="de-DE" sz="2000" b="1" dirty="0">
                <a:solidFill>
                  <a:schemeClr val="bg1">
                    <a:lumMod val="65000"/>
                  </a:schemeClr>
                </a:solidFill>
              </a:rPr>
              <a:t>German Type 93 U-Boat</a:t>
            </a:r>
            <a:endParaRPr lang="en-US" sz="2000" dirty="0">
              <a:solidFill>
                <a:schemeClr val="bg1">
                  <a:lumMod val="65000"/>
                </a:schemeClr>
              </a:solidFill>
            </a:endParaRPr>
          </a:p>
        </p:txBody>
      </p:sp>
      <p:pic>
        <p:nvPicPr>
          <p:cNvPr id="14" name="Picture 13"/>
          <p:cNvPicPr>
            <a:picLocks noChangeAspect="1"/>
          </p:cNvPicPr>
          <p:nvPr/>
        </p:nvPicPr>
        <p:blipFill rotWithShape="1">
          <a:blip r:embed="rId6"/>
          <a:srcRect t="20295" r="39721" b="7247"/>
          <a:stretch/>
        </p:blipFill>
        <p:spPr>
          <a:xfrm>
            <a:off x="5791200" y="3481718"/>
            <a:ext cx="2930236" cy="2757870"/>
          </a:xfrm>
          <a:prstGeom prst="rect">
            <a:avLst/>
          </a:prstGeom>
        </p:spPr>
      </p:pic>
      <p:sp>
        <p:nvSpPr>
          <p:cNvPr id="15" name="Rectangle 14"/>
          <p:cNvSpPr/>
          <p:nvPr/>
        </p:nvSpPr>
        <p:spPr>
          <a:xfrm>
            <a:off x="5791200" y="6177817"/>
            <a:ext cx="3352800" cy="707886"/>
          </a:xfrm>
          <a:prstGeom prst="rect">
            <a:avLst/>
          </a:prstGeom>
        </p:spPr>
        <p:txBody>
          <a:bodyPr wrap="square">
            <a:spAutoFit/>
          </a:bodyPr>
          <a:lstStyle/>
          <a:p>
            <a:pPr algn="ctr"/>
            <a:r>
              <a:rPr lang="de-DE" sz="2000" b="1" dirty="0">
                <a:solidFill>
                  <a:schemeClr val="bg1">
                    <a:lumMod val="65000"/>
                  </a:schemeClr>
                </a:solidFill>
              </a:rPr>
              <a:t>German </a:t>
            </a:r>
          </a:p>
          <a:p>
            <a:pPr algn="ctr"/>
            <a:r>
              <a:rPr lang="de-DE" sz="2000" b="1" dirty="0">
                <a:solidFill>
                  <a:schemeClr val="bg1">
                    <a:lumMod val="65000"/>
                  </a:schemeClr>
                </a:solidFill>
              </a:rPr>
              <a:t>Big Bertha Howitzer</a:t>
            </a:r>
            <a:endParaRPr lang="en-US" sz="2000" b="1" dirty="0">
              <a:solidFill>
                <a:schemeClr val="bg1">
                  <a:lumMod val="65000"/>
                </a:schemeClr>
              </a:solidFill>
            </a:endParaRPr>
          </a:p>
        </p:txBody>
      </p:sp>
    </p:spTree>
    <p:extLst>
      <p:ext uri="{BB962C8B-B14F-4D97-AF65-F5344CB8AC3E}">
        <p14:creationId xmlns:p14="http://schemas.microsoft.com/office/powerpoint/2010/main" val="7302152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buNone/>
            </a:pPr>
            <a:r>
              <a:rPr lang="en-US" sz="1200" dirty="0"/>
              <a:t>     While trench warfare is synonymous with WW1, only a small proportion of soldiers actually served there. The trenches were the front lines, the most dangerous places for the infantry.  Close behind them was a mortars and machine-guns, supporting troops, a massive supply line, and officers headquarters.  The idea of digging into the ground to give some protection from powerful enemy artillery and small arms fire was not a new idea or unique to the Great War. It had been widely practiced in the US Civil War, the Russo-Japanese war and others. Trench warfare can be said to have begun in September 1914 and ended when the Allies made a breakthrough attack in August 1918. Before and after those dates were wars of movement: in between it was a war of entrenchment. The massive armies of 1914 initially fought a war of movement, and any trenches dug were only for temporary cover. But from the Battle of the Aisne onwards, both sides dug in to take cover and hold their ground. The successive movements to outflank (get around the outside of) the enemy trenches came to an end by November 1914. By then there was a continuous line of trenches covering some 400 miles from Switzerland to the North Sea. There was no way round.</a:t>
            </a:r>
          </a:p>
          <a:p>
            <a:pPr marL="0" indent="0">
              <a:buNone/>
            </a:pPr>
            <a:r>
              <a:rPr lang="en-US" sz="1200" dirty="0"/>
              <a:t>     The type and nature of the trench positions varied a lot, depending on the local conditions. For example, in the area of the River Somme on the Western Front, the ground is chalky and is easily dug. The trench sides will crumble easily after rain, so would be built up with wood, sandbags or any other material. At Ypres, the ground is naturally wet and soggy, so trenches were not really dug, more built up using sandbags and wood to create walls. In some parts trenches were dug in rock or sand. In France the trenches ran through towns and villages, through industrial works, coalmines, brickyards, across railway tracks, through farms, fields and woods, across rivers, canals and streams. Each feature presented its own set of challenges for the men who had to dig in and defend. In the major offensives of 1915, 1916 and 1917 many trench positions were only held for a few days at a time before the next advance moved them on into what had been no man's land or the enemy position.</a:t>
            </a:r>
          </a:p>
          <a:p>
            <a:pPr marL="0" indent="0">
              <a:buNone/>
            </a:pPr>
            <a:r>
              <a:rPr lang="en-US" sz="1200" dirty="0"/>
              <a:t>     There is a </a:t>
            </a:r>
            <a:r>
              <a:rPr lang="en-US" sz="1200" b="1" dirty="0"/>
              <a:t>front line</a:t>
            </a:r>
            <a:r>
              <a:rPr lang="en-US" sz="1200" dirty="0"/>
              <a:t>, or "Main Fire Trench" facing the enemy. It is not straight, but follows contours or other natural features allowing good defense or a view over the enemy lines. Thousands of men became casualties in fighting for, or making small adjustments to their lines, to give this cover or observation. It also is dug in sections rather than a straight line, so if a shell explodes inside one of these 'bays' (also called 'traverses'), or an enemy gets into one, only that section is affected. </a:t>
            </a:r>
            <a:br>
              <a:rPr lang="en-US" sz="1200" dirty="0"/>
            </a:br>
            <a:r>
              <a:rPr lang="en-US" sz="1200" dirty="0"/>
              <a:t>     Behind it is another line, similarly made, called a </a:t>
            </a:r>
            <a:r>
              <a:rPr lang="en-US" sz="1200" b="1" dirty="0"/>
              <a:t>support line</a:t>
            </a:r>
            <a:r>
              <a:rPr lang="en-US" sz="1200" dirty="0"/>
              <a:t>. In this would be found 'dugouts' cut into the side of the trench wall, often very small but with room for perhaps three or four men to squeeze in for shelter, or for a telephone position for a </a:t>
            </a:r>
            <a:r>
              <a:rPr lang="en-US" sz="1200" dirty="0" err="1"/>
              <a:t>signaller</a:t>
            </a:r>
            <a:r>
              <a:rPr lang="en-US" sz="1200" dirty="0"/>
              <a:t>, or for a Platoon or Company HQ. Communication trenches linked the rear areas with both lines, and it was along these that all men, equipment and supplies had to be fetched, by hand. Probing out from the front line were trenches usually called 'saps', which often went beyond the protective belts of barbed wire, terminating somewhere in 'no man's land' between the two opposing front lines in a listening post, manned by one or two infantrymen. The cross-section shows how the front and rear of the trench was ideally protected and built up using sandbags at the front and rear, or 'parapet' and '</a:t>
            </a:r>
            <a:r>
              <a:rPr lang="en-US" sz="1200" dirty="0" err="1"/>
              <a:t>parados</a:t>
            </a:r>
            <a:r>
              <a:rPr lang="en-US" sz="1200" dirty="0"/>
              <a:t>'.</a:t>
            </a:r>
          </a:p>
          <a:p>
            <a:pPr marL="0" indent="0">
              <a:buNone/>
            </a:pPr>
            <a:r>
              <a:rPr lang="en-US" sz="1200" dirty="0"/>
              <a:t>     The enemy had a very similar system of trenches. The distance between the two lines varied from as little as 30 yards (just under 30m) to several hundred yards. The space between the two opposing lines was called </a:t>
            </a:r>
            <a:r>
              <a:rPr lang="en-US" sz="1200" b="1" dirty="0"/>
              <a:t>no man's land</a:t>
            </a:r>
            <a:r>
              <a:rPr lang="en-US" sz="1200" dirty="0"/>
              <a:t>. It was difficult to </a:t>
            </a:r>
            <a:r>
              <a:rPr lang="en-US" sz="1200" b="1" dirty="0"/>
              <a:t>consolidate a captured enemy trench</a:t>
            </a:r>
            <a:r>
              <a:rPr lang="en-US" sz="1200" dirty="0"/>
              <a:t> - in effect it had to be turned round as you now needed to have a protected front at what had been the unprotected rear when the enemy held it.</a:t>
            </a:r>
          </a:p>
          <a:p>
            <a:pPr marL="0" indent="0">
              <a:buNone/>
            </a:pPr>
            <a:r>
              <a:rPr lang="en-US" sz="1200" dirty="0"/>
              <a:t>     As defensive and offensive tactics developed later in the war, trench positions became formidable fortresses with </a:t>
            </a:r>
            <a:r>
              <a:rPr lang="en-US" sz="1200" b="1" dirty="0"/>
              <a:t>barbed wire </a:t>
            </a:r>
            <a:r>
              <a:rPr lang="en-US" sz="1200" b="1" dirty="0" err="1"/>
              <a:t>belts</a:t>
            </a:r>
            <a:r>
              <a:rPr lang="en-US" sz="1200" dirty="0" err="1"/>
              <a:t>tens</a:t>
            </a:r>
            <a:r>
              <a:rPr lang="en-US" sz="1200" dirty="0"/>
              <a:t> of yards deep in front of them, with concrete shelters and emplacements, often below ground level. Machine guns would be permanently trained on gaps deliberately left in the wire, and the artillery would also have the positions registered for firing at short notice.  A typical trench system consisting of three main fire or support trenches, connected by communication trenches and with various posts, strong points and saps. By 1916, the German system of </a:t>
            </a:r>
            <a:r>
              <a:rPr lang="en-US" sz="1200" dirty="0" err="1"/>
              <a:t>defence</a:t>
            </a:r>
            <a:r>
              <a:rPr lang="en-US" sz="1200" dirty="0"/>
              <a:t> had three or four such trench systems layered back over a distance of a couple of miles. By 1917, the system had deepened even further so that the assaults of 1918 faced defensive systems several miles deep.</a:t>
            </a:r>
          </a:p>
          <a:p>
            <a:pPr marL="0" indent="0">
              <a:buNone/>
            </a:pPr>
            <a:endParaRPr lang="en-US" sz="1200" dirty="0"/>
          </a:p>
        </p:txBody>
      </p:sp>
    </p:spTree>
    <p:extLst>
      <p:ext uri="{BB962C8B-B14F-4D97-AF65-F5344CB8AC3E}">
        <p14:creationId xmlns:p14="http://schemas.microsoft.com/office/powerpoint/2010/main" val="539335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marL="0" indent="0">
              <a:buNone/>
            </a:pPr>
            <a:r>
              <a:rPr lang="en-US" sz="1200" dirty="0"/>
              <a:t>     Where possible, the floor of the trench was made by using wooden </a:t>
            </a:r>
            <a:r>
              <a:rPr lang="en-US" sz="1200" b="1" dirty="0"/>
              <a:t>duckboards</a:t>
            </a:r>
            <a:r>
              <a:rPr lang="en-US" sz="1200" dirty="0"/>
              <a:t>. One of the features the diagrams above do not show is the </a:t>
            </a:r>
            <a:r>
              <a:rPr lang="en-US" sz="1200" b="1" dirty="0"/>
              <a:t>latrine</a:t>
            </a:r>
            <a:r>
              <a:rPr lang="en-US" sz="1200" dirty="0"/>
              <a:t>, which had to be dug somewhere close to hand. This was generally as deep a hole in the ground as possible, over which was mounted a plank to sit on. Men would, with permission, leave their post to use the latrine. This rough form of sanitation was often a target for enemy snipers and shellfire and was also a considerable smell and health hazard for the men in the trenches. Trench conditions varied widely between different theatres of war, different sectors within a theatre, and with the time of year and weather. Trench life was however always one of considerable squalor, with so many men living in a very constrained space. Scraps of discarded food, empty tins and other waste, the nearby presence of the latrine, the general dirt of living half underground and being unable to wash or change for days or weeks at a time created conditions of severe health risk (and that is not counting the military risks). Vermin including rats and lice were very numerous; disease was spread both by them, and by the maggots and flies that thrived on the nearby remains of decomposing human and animal corpses. Troops in the trenches were also subjected to the weather: the winter of 1916-1917 in France and Flanders was the coldest in living memory; the trenches flooded in the wet, sometimes to waist height, whenever it rained. Men suffered from exposure, frostbite, trench foot (a wasting disease of the flesh caused by the foot being wet and cold, constrained into boots and puttees, for days on end, that would cripple a man), and many diseases brought on or made worse by living in such a way.</a:t>
            </a:r>
          </a:p>
          <a:p>
            <a:pPr marL="0" indent="0">
              <a:buNone/>
            </a:pPr>
            <a:r>
              <a:rPr lang="en-US" sz="1200" dirty="0"/>
              <a:t>     A general pattern for trench routine was 4 days in the front line, then 4 days in close reserve and finally 4 at rest, although this varied enormously depending on conditions, the weather and the availability of enough reserve troops to be able to rotate them in this way. In close reserve, men had to be ready to reinforce the line at very short notice. They may have been in a trench system just behind the front system or in the dubious shelter of a ruined village or wood. The </a:t>
            </a:r>
            <a:r>
              <a:rPr lang="en-US" sz="1200" b="1" dirty="0"/>
              <a:t>relief</a:t>
            </a:r>
            <a:r>
              <a:rPr lang="en-US" sz="1200" dirty="0"/>
              <a:t> of a unit after its time in the front by a fresh one was always an anxious time, as the noise and obvious activity increased the risk of attracting enemy attention in the form of shelling, machine-gun fire or even a raid at the very time when the manning of the position was changing. Once the incoming unit had relieved the outgoing one, various precautionary actions would be taken. At least one man in four (at night, and perhaps one in ten by day) were posted as sentries on look-out duty, often in saps dug a little way ahead of the main fire trench. They would listen for sounds that might indicate enemy activity, and try to observe such activity across no man's land. The other men would be posted into the fire trench or support trench, in sections. Unless they were a specialist such as a </a:t>
            </a:r>
            <a:r>
              <a:rPr lang="en-US" sz="1200" dirty="0" err="1"/>
              <a:t>signaller</a:t>
            </a:r>
            <a:r>
              <a:rPr lang="en-US" sz="1200" dirty="0"/>
              <a:t> or machine-gunner, men would inevitably be assigned to carrying, repair or digging parties, or sent under cover of dark to put out or repair barbed wire </a:t>
            </a:r>
            <a:r>
              <a:rPr lang="en-US" sz="1200" dirty="0" err="1"/>
              <a:t>defences</a:t>
            </a:r>
            <a:r>
              <a:rPr lang="en-US" sz="1200" dirty="0"/>
              <a:t>.</a:t>
            </a:r>
          </a:p>
          <a:p>
            <a:pPr marL="0" indent="0">
              <a:buNone/>
            </a:pPr>
            <a:r>
              <a:rPr lang="en-US" sz="1200" dirty="0"/>
              <a:t>     Other than when a major action was underway, trench life was usually very tedious and hard physical work. Officers had to ensure that there was if possible a balance between the need for work against the enemy, on building and repairing trench </a:t>
            </a:r>
            <a:r>
              <a:rPr lang="en-US" sz="1200" dirty="0" err="1"/>
              <a:t>defences</a:t>
            </a:r>
            <a:r>
              <a:rPr lang="en-US" sz="1200" dirty="0"/>
              <a:t> and for rest and sleep. This could only be done by a good system with a definite system of </a:t>
            </a:r>
            <a:r>
              <a:rPr lang="en-US" sz="1200" dirty="0" err="1"/>
              <a:t>rotas</a:t>
            </a:r>
            <a:r>
              <a:rPr lang="en-US" sz="1200" dirty="0"/>
              <a:t> and a work timetable. Obviously, in times of battle or extended alerts, such a routine would be broken, but such times were a small proportion of the time in the trenches. The main enemies were the weather and boredom. The loss of concentration - leaving oneself exposed to sniper fire, for example - could prove deadly. At dawn and dusk, the whole British line was ordered to </a:t>
            </a:r>
            <a:r>
              <a:rPr lang="en-US" sz="1200" b="1" dirty="0"/>
              <a:t>'Stand To!'</a:t>
            </a:r>
            <a:r>
              <a:rPr lang="en-US" sz="1200" dirty="0"/>
              <a:t> - which meant a period of manning the trench in preparation for an enemy attack.</a:t>
            </a:r>
          </a:p>
        </p:txBody>
      </p:sp>
    </p:spTree>
    <p:extLst>
      <p:ext uri="{BB962C8B-B14F-4D97-AF65-F5344CB8AC3E}">
        <p14:creationId xmlns:p14="http://schemas.microsoft.com/office/powerpoint/2010/main" val="1632543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a:bodyPr>
          <a:lstStyle/>
          <a:p>
            <a:pPr marL="0" indent="0">
              <a:buNone/>
            </a:pPr>
            <a:r>
              <a:rPr lang="en-US" sz="1200" dirty="0"/>
              <a:t>     All of the men posted to the fire trench and most of those in the support trench had to wear their equipment at all times. Men in the front line had to keep their bayonets fixed during hours of darkness or mist, or whenever there was an alert of enemy activity. A man could not leave his post without permission of his immediate commander, and an officer had to approve him leaving the trench. One officer per Company was on trench duty at all times, and his NCOs had to report to him hourly. He was under orders to move continually up and down his assigned trenches, checking that the equipment was in good state, that the sentries were alert and that the men were as comfortable as the conditions allowed. The NCOs had to inspect the men's rifles twice daily and otherwise ensure that fighting equipment and ammunition was present and in good order. From mid-1915, every trench had some form of warning of </a:t>
            </a:r>
            <a:r>
              <a:rPr lang="en-US" sz="1200" b="1" dirty="0"/>
              <a:t>gas attack</a:t>
            </a:r>
            <a:r>
              <a:rPr lang="en-US" sz="1200" dirty="0"/>
              <a:t>. Often this was an empty shell casing, held up by wire or string, that would be hit (like a gong) with a piece of wood or similar. If the gas gong was heard, all officers and men would know that they had to put on their gas masks as soon as they could. Some of the gasses used were invisible, and if their delivery by gas shells popping on impact with the ground had not been heard, they could sometimes be detected by their distinctive smell. Every day, the battalion holding the line would request from the nearby Brigade workshop a list of stores it needed. Some special items such as wire 'knife rests' (a wooden support for a barbed wire entanglement), signboards, boxes, and floor gratings would be made up at Brigade and brought to the trenches ready to use. Sandbags, wood, cement, barbed wire, telephone cable, and other supplies would also be sent up as needed. Men would be sent back to Brigade as a carrying party to fetch it.</a:t>
            </a:r>
          </a:p>
          <a:p>
            <a:pPr marL="0" indent="0">
              <a:buNone/>
            </a:pPr>
            <a:r>
              <a:rPr lang="en-US" sz="1200" dirty="0"/>
              <a:t>     Rations and other supplies were invariably brought up at night, under cover of darkness. This was of course known to the enemy, who would shell and snipe at the known roads and tracks leading up to the front. The units holding the front would try to position their mobile field cookers so that the men could be provided with a hot meal, but this was not always possible. The men in the trenches would also cook - especially breakfast - using braziers in the trenches and dugouts. It was important that smoke from fires was masked so as not to give away a position.</a:t>
            </a:r>
          </a:p>
          <a:p>
            <a:pPr marL="0" indent="0">
              <a:buNone/>
            </a:pPr>
            <a:endParaRPr lang="en-US" sz="1200" dirty="0"/>
          </a:p>
        </p:txBody>
      </p:sp>
    </p:spTree>
    <p:extLst>
      <p:ext uri="{BB962C8B-B14F-4D97-AF65-F5344CB8AC3E}">
        <p14:creationId xmlns:p14="http://schemas.microsoft.com/office/powerpoint/2010/main" val="11659581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lgn="ctr">
              <a:buNone/>
            </a:pPr>
            <a:r>
              <a:rPr lang="en-US" sz="1800" dirty="0"/>
              <a:t>World War I: Weapons Worksheet</a:t>
            </a:r>
          </a:p>
          <a:p>
            <a:pPr marL="0" indent="0">
              <a:buNone/>
            </a:pPr>
            <a:r>
              <a:rPr lang="en-US" sz="1800" dirty="0"/>
              <a:t>Name: ______________________________________ Date: _____________ Period: ____</a:t>
            </a:r>
          </a:p>
          <a:p>
            <a:pPr marL="0" indent="0">
              <a:buNone/>
            </a:pPr>
            <a:endParaRPr lang="en-US" sz="1800" dirty="0"/>
          </a:p>
          <a:p>
            <a:pPr marL="0" indent="0">
              <a:buNone/>
            </a:pPr>
            <a:endParaRPr lang="en-US" sz="1800" dirty="0"/>
          </a:p>
          <a:p>
            <a:pPr>
              <a:buFont typeface="+mj-lt"/>
              <a:buAutoNum type="arabicPeriod"/>
            </a:pPr>
            <a:r>
              <a:rPr lang="en-US" sz="1800" dirty="0"/>
              <a:t>______________________ Large armored vehicles armed with machine guns and cannons. Very slow, unreliable, not a real factor.</a:t>
            </a:r>
          </a:p>
          <a:p>
            <a:pPr>
              <a:buFont typeface="+mj-lt"/>
              <a:buAutoNum type="arabicPeriod"/>
            </a:pPr>
            <a:r>
              <a:rPr lang="en-US" sz="1800" dirty="0"/>
              <a:t>______________________Were first used in WW1 to transport men, weapons, food and supplies.</a:t>
            </a:r>
          </a:p>
          <a:p>
            <a:pPr>
              <a:buFont typeface="+mj-lt"/>
              <a:buAutoNum type="arabicPeriod"/>
            </a:pPr>
            <a:r>
              <a:rPr lang="en-US" sz="1800" dirty="0"/>
              <a:t>______________________Poison gas (Mustard gas, chlorine, and “tear gas”) was used in bombs to kill the enemy. </a:t>
            </a:r>
          </a:p>
          <a:p>
            <a:pPr>
              <a:buFont typeface="+mj-lt"/>
              <a:buAutoNum type="arabicPeriod"/>
            </a:pPr>
            <a:r>
              <a:rPr lang="en-US" sz="1800" dirty="0"/>
              <a:t>______________________These were the first time airplanes (fighter planes and bombers) used in war.</a:t>
            </a:r>
          </a:p>
          <a:p>
            <a:pPr>
              <a:buFont typeface="+mj-lt"/>
              <a:buAutoNum type="arabicPeriod"/>
            </a:pPr>
            <a:r>
              <a:rPr lang="en-US" sz="1800" dirty="0"/>
              <a:t>______________________U-Boats, Underwater boats used to sneak attack enemy ships.</a:t>
            </a:r>
          </a:p>
          <a:p>
            <a:pPr>
              <a:buFont typeface="+mj-lt"/>
              <a:buAutoNum type="arabicPeriod"/>
            </a:pPr>
            <a:r>
              <a:rPr lang="en-US" sz="1800" dirty="0"/>
              <a:t>______________________German invention, first used in WW1 Sprayed a large flame to kill the enemy.</a:t>
            </a:r>
          </a:p>
          <a:p>
            <a:pPr>
              <a:buFont typeface="+mj-lt"/>
              <a:buAutoNum type="arabicPeriod"/>
            </a:pPr>
            <a:r>
              <a:rPr lang="en-US" sz="1800" dirty="0"/>
              <a:t>______________________Wireless radio and telephones allowed for this to improve.</a:t>
            </a:r>
          </a:p>
          <a:p>
            <a:pPr>
              <a:buFont typeface="+mj-lt"/>
              <a:buAutoNum type="arabicPeriod"/>
            </a:pPr>
            <a:r>
              <a:rPr lang="en-US" sz="1800" dirty="0"/>
              <a:t>_______________________Small, hand-thrown bombs, first used in WW1. These were ideal for trench warfare.</a:t>
            </a:r>
          </a:p>
        </p:txBody>
      </p:sp>
    </p:spTree>
    <p:extLst>
      <p:ext uri="{BB962C8B-B14F-4D97-AF65-F5344CB8AC3E}">
        <p14:creationId xmlns:p14="http://schemas.microsoft.com/office/powerpoint/2010/main" val="18903206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lgn="ctr">
              <a:buNone/>
            </a:pPr>
            <a:r>
              <a:rPr lang="en-US" sz="1600" dirty="0"/>
              <a:t>World War I: Weapons Worksheet</a:t>
            </a:r>
          </a:p>
          <a:p>
            <a:pPr marL="0" indent="0">
              <a:buNone/>
            </a:pPr>
            <a:r>
              <a:rPr lang="en-US" sz="1600" dirty="0"/>
              <a:t>Name: ______________________________________ Date: _____________ Period: ____</a:t>
            </a:r>
          </a:p>
          <a:p>
            <a:pPr>
              <a:buFont typeface="+mj-lt"/>
              <a:buAutoNum type="arabicPeriod"/>
            </a:pPr>
            <a:r>
              <a:rPr lang="en-US" sz="1800" dirty="0"/>
              <a:t>______________________ Large armored vehicles armed with machine guns and cannons. Very slow, unreliable, not a real factor.</a:t>
            </a:r>
          </a:p>
          <a:p>
            <a:pPr>
              <a:buFont typeface="+mj-lt"/>
              <a:buAutoNum type="arabicPeriod"/>
            </a:pPr>
            <a:r>
              <a:rPr lang="en-US" sz="1800" dirty="0"/>
              <a:t>______________________Were first used in WW1 to transport men, weapons, food and supplies.</a:t>
            </a:r>
          </a:p>
          <a:p>
            <a:pPr>
              <a:buFont typeface="+mj-lt"/>
              <a:buAutoNum type="arabicPeriod"/>
            </a:pPr>
            <a:r>
              <a:rPr lang="en-US" sz="1800" dirty="0"/>
              <a:t>______________________Poison gas (Mustard gas, chlorine, and “tear gas”) was used in bombs to kill the enemy. </a:t>
            </a:r>
          </a:p>
          <a:p>
            <a:pPr>
              <a:buFont typeface="+mj-lt"/>
              <a:buAutoNum type="arabicPeriod"/>
            </a:pPr>
            <a:r>
              <a:rPr lang="en-US" sz="1800" dirty="0"/>
              <a:t>______________________These were the first time airplanes (fighter planes and bombers) used in war.</a:t>
            </a:r>
          </a:p>
          <a:p>
            <a:pPr>
              <a:buFont typeface="+mj-lt"/>
              <a:buAutoNum type="arabicPeriod"/>
            </a:pPr>
            <a:r>
              <a:rPr lang="en-US" sz="1800" dirty="0"/>
              <a:t>______________________U-Boats, Underwater boats used to sneak attack enemy ships.</a:t>
            </a:r>
          </a:p>
          <a:p>
            <a:pPr>
              <a:buFont typeface="+mj-lt"/>
              <a:buAutoNum type="arabicPeriod"/>
            </a:pPr>
            <a:r>
              <a:rPr lang="en-US" sz="1800" dirty="0"/>
              <a:t>______________________German invention, first used in WW1 Sprayed a large flame to kill the enemy.</a:t>
            </a:r>
          </a:p>
          <a:p>
            <a:pPr>
              <a:buFont typeface="+mj-lt"/>
              <a:buAutoNum type="arabicPeriod"/>
            </a:pPr>
            <a:r>
              <a:rPr lang="en-US" sz="1800" dirty="0"/>
              <a:t>______________________Wireless radio and telephones allowed for this to improve.</a:t>
            </a:r>
          </a:p>
          <a:p>
            <a:pPr>
              <a:buFont typeface="+mj-lt"/>
              <a:buAutoNum type="arabicPeriod"/>
            </a:pPr>
            <a:r>
              <a:rPr lang="en-US" sz="1800" dirty="0"/>
              <a:t>_______________________Small, hand-thrown bombs, first used in WW1. These were ideal for trench warfare.</a:t>
            </a:r>
          </a:p>
          <a:p>
            <a:pPr marL="0" indent="0">
              <a:buNone/>
            </a:pPr>
            <a:r>
              <a:rPr lang="en-US" sz="1100" i="1" dirty="0"/>
              <a:t>*Answer Key: </a:t>
            </a:r>
          </a:p>
          <a:p>
            <a:pPr marL="0" indent="0">
              <a:buNone/>
            </a:pPr>
            <a:r>
              <a:rPr lang="en-US" sz="1100" i="1" dirty="0"/>
              <a:t>1. Tanks	</a:t>
            </a:r>
          </a:p>
          <a:p>
            <a:pPr marL="0" indent="0">
              <a:buNone/>
            </a:pPr>
            <a:r>
              <a:rPr lang="en-US" sz="1100" i="1" dirty="0"/>
              <a:t>2. Cars/Trucks	</a:t>
            </a:r>
          </a:p>
          <a:p>
            <a:pPr marL="0" indent="0">
              <a:buNone/>
            </a:pPr>
            <a:r>
              <a:rPr lang="en-US" sz="1100" i="1" dirty="0"/>
              <a:t>3. Chemical weapons	</a:t>
            </a:r>
          </a:p>
          <a:p>
            <a:pPr marL="0" indent="0">
              <a:buNone/>
            </a:pPr>
            <a:r>
              <a:rPr lang="en-US" sz="1100" i="1" dirty="0"/>
              <a:t>4. Aircraft	</a:t>
            </a:r>
          </a:p>
          <a:p>
            <a:pPr marL="0" indent="0">
              <a:buNone/>
            </a:pPr>
            <a:r>
              <a:rPr lang="en-US" sz="1100" i="1" dirty="0"/>
              <a:t>5. Submarines	</a:t>
            </a:r>
          </a:p>
          <a:p>
            <a:pPr marL="0" indent="0">
              <a:buNone/>
            </a:pPr>
            <a:r>
              <a:rPr lang="en-US" sz="1100" i="1" dirty="0"/>
              <a:t>6. Flamethrower 	</a:t>
            </a:r>
          </a:p>
          <a:p>
            <a:pPr marL="0" indent="0">
              <a:buNone/>
            </a:pPr>
            <a:r>
              <a:rPr lang="en-US" sz="1100" i="1" dirty="0"/>
              <a:t>7. Communications	</a:t>
            </a:r>
          </a:p>
          <a:p>
            <a:pPr marL="0" indent="0">
              <a:buNone/>
            </a:pPr>
            <a:r>
              <a:rPr lang="en-US" sz="1100" i="1" dirty="0"/>
              <a:t>8. Grenades</a:t>
            </a:r>
          </a:p>
        </p:txBody>
      </p:sp>
    </p:spTree>
    <p:extLst>
      <p:ext uri="{BB962C8B-B14F-4D97-AF65-F5344CB8AC3E}">
        <p14:creationId xmlns:p14="http://schemas.microsoft.com/office/powerpoint/2010/main" val="14135059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572000" cy="762000"/>
          </a:xfrm>
        </p:spPr>
        <p:txBody>
          <a:bodyPr>
            <a:normAutofit/>
          </a:bodyPr>
          <a:lstStyle/>
          <a:p>
            <a:r>
              <a:rPr lang="en-US" sz="1600" b="1" u="sng" dirty="0"/>
              <a:t>Causes of WWI</a:t>
            </a:r>
          </a:p>
        </p:txBody>
      </p:sp>
      <p:sp>
        <p:nvSpPr>
          <p:cNvPr id="3" name="Content Placeholder 2"/>
          <p:cNvSpPr>
            <a:spLocks noGrp="1"/>
          </p:cNvSpPr>
          <p:nvPr>
            <p:ph idx="1"/>
          </p:nvPr>
        </p:nvSpPr>
        <p:spPr>
          <a:xfrm>
            <a:off x="0" y="914400"/>
            <a:ext cx="7696200" cy="5943600"/>
          </a:xfrm>
        </p:spPr>
        <p:txBody>
          <a:bodyPr>
            <a:normAutofit/>
          </a:bodyPr>
          <a:lstStyle/>
          <a:p>
            <a:pPr>
              <a:buFont typeface="+mj-lt"/>
              <a:buAutoNum type="arabicPeriod"/>
            </a:pPr>
            <a:r>
              <a:rPr lang="en-US" sz="1200" dirty="0"/>
              <a:t>Complete the following text using the words on the right.</a:t>
            </a:r>
          </a:p>
          <a:p>
            <a:pPr>
              <a:buFont typeface="+mj-lt"/>
              <a:buAutoNum type="arabicPeriod"/>
            </a:pPr>
            <a:r>
              <a:rPr lang="en-US" sz="1200" dirty="0"/>
              <a:t>Europe was divided into two _____________. These were called the Triple ____________ and the Triple ____________. Members of each alliance promised to fight for each other if they were attacked. It would only take a small incident to spark a war involving all of _____________.</a:t>
            </a:r>
          </a:p>
          <a:p>
            <a:pPr>
              <a:buFont typeface="+mj-lt"/>
              <a:buAutoNum type="arabicPeriod"/>
            </a:pPr>
            <a:endParaRPr lang="en-US" sz="1200" dirty="0"/>
          </a:p>
          <a:p>
            <a:pPr>
              <a:buFont typeface="+mj-lt"/>
              <a:buAutoNum type="arabicPeriod"/>
            </a:pPr>
            <a:r>
              <a:rPr lang="en-US" sz="1200" dirty="0"/>
              <a:t>Germany had been trying to build up her navy and her empire. B________ was __________ about this. Both countries raced each other to build the best navy. There was tension between both countries. This cause is called ______________.</a:t>
            </a:r>
          </a:p>
          <a:p>
            <a:pPr>
              <a:buFont typeface="+mj-lt"/>
              <a:buAutoNum type="arabicPeriod"/>
            </a:pPr>
            <a:endParaRPr lang="en-US" sz="1200" dirty="0"/>
          </a:p>
          <a:p>
            <a:pPr>
              <a:buFont typeface="+mj-lt"/>
              <a:buAutoNum type="arabicPeriod"/>
            </a:pPr>
            <a:r>
              <a:rPr lang="en-US" sz="1200" dirty="0"/>
              <a:t>The area to the south-east of _________-__________ was known as the Balkans. The area was very unstable. The European alliances had different ideas on how to deal with the problem.</a:t>
            </a:r>
          </a:p>
          <a:p>
            <a:pPr>
              <a:buFont typeface="+mj-lt"/>
              <a:buAutoNum type="arabicPeriod"/>
            </a:pPr>
            <a:endParaRPr lang="en-US" sz="1200" dirty="0"/>
          </a:p>
          <a:p>
            <a:pPr>
              <a:buFont typeface="+mj-lt"/>
              <a:buAutoNum type="arabicPeriod"/>
            </a:pPr>
            <a:r>
              <a:rPr lang="en-US" sz="1200" dirty="0"/>
              <a:t>France was keen for ___________ on Germany. Germany had taken land from the French in 1871 they wanted the land back. They said it had been __________ from them by Germany.</a:t>
            </a:r>
          </a:p>
          <a:p>
            <a:pPr>
              <a:buFont typeface="+mj-lt"/>
              <a:buAutoNum type="arabicPeriod"/>
            </a:pPr>
            <a:endParaRPr lang="en-US" sz="1200" dirty="0"/>
          </a:p>
          <a:p>
            <a:pPr>
              <a:buFont typeface="+mj-lt"/>
              <a:buAutoNum type="arabicPeriod"/>
            </a:pPr>
            <a:endParaRPr lang="en-US" sz="1200" dirty="0"/>
          </a:p>
          <a:p>
            <a:pPr marL="0" indent="0">
              <a:buNone/>
            </a:pPr>
            <a:endParaRPr lang="en-US" sz="1200" dirty="0"/>
          </a:p>
          <a:p>
            <a:pPr>
              <a:buFont typeface="+mj-lt"/>
              <a:buAutoNum type="arabicPeriod"/>
            </a:pPr>
            <a:r>
              <a:rPr lang="en-US" sz="1200" dirty="0"/>
              <a:t>Countries of the Triple alliance: </a:t>
            </a:r>
          </a:p>
          <a:p>
            <a:pPr lvl="1">
              <a:buFont typeface="+mj-lt"/>
              <a:buAutoNum type="arabicPeriod"/>
            </a:pPr>
            <a:r>
              <a:rPr lang="en-US" sz="1200" dirty="0"/>
              <a:t>__________________________________</a:t>
            </a:r>
          </a:p>
          <a:p>
            <a:pPr lvl="1">
              <a:buFont typeface="+mj-lt"/>
              <a:buAutoNum type="arabicPeriod"/>
            </a:pPr>
            <a:r>
              <a:rPr lang="en-US" sz="1200" dirty="0"/>
              <a:t>__________________________________</a:t>
            </a:r>
          </a:p>
          <a:p>
            <a:pPr lvl="1">
              <a:buFont typeface="+mj-lt"/>
              <a:buAutoNum type="arabicPeriod"/>
            </a:pPr>
            <a:r>
              <a:rPr lang="en-US" sz="1200" dirty="0"/>
              <a:t>__________________________________</a:t>
            </a:r>
          </a:p>
          <a:p>
            <a:pPr lvl="1">
              <a:buFont typeface="+mj-lt"/>
              <a:buAutoNum type="arabicPeriod"/>
            </a:pPr>
            <a:r>
              <a:rPr lang="en-US" sz="1200" dirty="0"/>
              <a:t>__________________________________</a:t>
            </a:r>
          </a:p>
          <a:p>
            <a:pPr>
              <a:buFont typeface="+mj-lt"/>
              <a:buAutoNum type="arabicPeriod"/>
            </a:pPr>
            <a:r>
              <a:rPr lang="en-US" sz="1200" dirty="0"/>
              <a:t>Countries of the Triple Entente: </a:t>
            </a:r>
          </a:p>
          <a:p>
            <a:pPr lvl="1">
              <a:buFont typeface="+mj-lt"/>
              <a:buAutoNum type="arabicPeriod"/>
            </a:pPr>
            <a:r>
              <a:rPr lang="en-US" sz="1200" dirty="0"/>
              <a:t>__________________________________</a:t>
            </a:r>
          </a:p>
          <a:p>
            <a:pPr lvl="1">
              <a:buFont typeface="+mj-lt"/>
              <a:buAutoNum type="arabicPeriod"/>
            </a:pPr>
            <a:r>
              <a:rPr lang="en-US" sz="1200" dirty="0"/>
              <a:t>__________________________________</a:t>
            </a:r>
          </a:p>
          <a:p>
            <a:pPr lvl="1">
              <a:buFont typeface="+mj-lt"/>
              <a:buAutoNum type="arabicPeriod"/>
            </a:pPr>
            <a:r>
              <a:rPr lang="en-US" sz="1200" dirty="0"/>
              <a:t>__________________________________</a:t>
            </a:r>
          </a:p>
          <a:p>
            <a:pPr lvl="1">
              <a:buFont typeface="+mj-lt"/>
              <a:buAutoNum type="arabicPeriod"/>
            </a:pPr>
            <a:r>
              <a:rPr lang="en-US" sz="1200" dirty="0"/>
              <a:t>__________________________________</a:t>
            </a:r>
          </a:p>
          <a:p>
            <a:pPr marL="0" indent="0">
              <a:buNone/>
            </a:pPr>
            <a:endParaRPr lang="en-US" dirty="0"/>
          </a:p>
        </p:txBody>
      </p:sp>
      <p:sp>
        <p:nvSpPr>
          <p:cNvPr id="4" name="Rectangle 3"/>
          <p:cNvSpPr/>
          <p:nvPr/>
        </p:nvSpPr>
        <p:spPr>
          <a:xfrm>
            <a:off x="7826991" y="228600"/>
            <a:ext cx="1295400" cy="3447098"/>
          </a:xfrm>
          <a:prstGeom prst="rect">
            <a:avLst/>
          </a:prstGeom>
        </p:spPr>
        <p:txBody>
          <a:bodyPr wrap="square">
            <a:spAutoFit/>
          </a:bodyPr>
          <a:lstStyle/>
          <a:p>
            <a:r>
              <a:rPr lang="en-US" sz="1400" b="1" u="sng" dirty="0"/>
              <a:t>Words</a:t>
            </a:r>
          </a:p>
          <a:p>
            <a:pPr>
              <a:spcBef>
                <a:spcPts val="600"/>
              </a:spcBef>
            </a:pPr>
            <a:r>
              <a:rPr lang="en-US" sz="1400" dirty="0"/>
              <a:t>worried</a:t>
            </a:r>
          </a:p>
          <a:p>
            <a:pPr>
              <a:spcBef>
                <a:spcPts val="600"/>
              </a:spcBef>
            </a:pPr>
            <a:r>
              <a:rPr lang="en-US" sz="1400" dirty="0"/>
              <a:t>stolen</a:t>
            </a:r>
          </a:p>
          <a:p>
            <a:pPr>
              <a:spcBef>
                <a:spcPts val="600"/>
              </a:spcBef>
            </a:pPr>
            <a:r>
              <a:rPr lang="en-US" sz="1400" dirty="0"/>
              <a:t>alliances</a:t>
            </a:r>
          </a:p>
          <a:p>
            <a:pPr>
              <a:spcBef>
                <a:spcPts val="600"/>
              </a:spcBef>
            </a:pPr>
            <a:r>
              <a:rPr lang="en-US" sz="1400" dirty="0"/>
              <a:t>Europe</a:t>
            </a:r>
          </a:p>
          <a:p>
            <a:pPr>
              <a:spcBef>
                <a:spcPts val="600"/>
              </a:spcBef>
            </a:pPr>
            <a:r>
              <a:rPr lang="en-US" sz="1400" dirty="0"/>
              <a:t>Entente</a:t>
            </a:r>
          </a:p>
          <a:p>
            <a:pPr>
              <a:spcBef>
                <a:spcPts val="600"/>
              </a:spcBef>
            </a:pPr>
            <a:r>
              <a:rPr lang="en-US" sz="1400" dirty="0"/>
              <a:t>alliance</a:t>
            </a:r>
          </a:p>
          <a:p>
            <a:pPr>
              <a:spcBef>
                <a:spcPts val="600"/>
              </a:spcBef>
            </a:pPr>
            <a:r>
              <a:rPr lang="en-US" sz="1400" dirty="0"/>
              <a:t>Austro-Hungary</a:t>
            </a:r>
          </a:p>
          <a:p>
            <a:pPr>
              <a:spcBef>
                <a:spcPts val="600"/>
              </a:spcBef>
            </a:pPr>
            <a:r>
              <a:rPr lang="en-US" sz="1400" dirty="0"/>
              <a:t>militarism</a:t>
            </a:r>
          </a:p>
          <a:p>
            <a:pPr>
              <a:spcBef>
                <a:spcPts val="600"/>
              </a:spcBef>
            </a:pPr>
            <a:r>
              <a:rPr lang="en-US" sz="1400" dirty="0"/>
              <a:t>revenge</a:t>
            </a:r>
          </a:p>
          <a:p>
            <a:pPr>
              <a:spcBef>
                <a:spcPts val="600"/>
              </a:spcBef>
            </a:pPr>
            <a:r>
              <a:rPr lang="en-US" sz="1400" dirty="0"/>
              <a:t>Britain</a:t>
            </a:r>
          </a:p>
        </p:txBody>
      </p:sp>
      <p:cxnSp>
        <p:nvCxnSpPr>
          <p:cNvPr id="6" name="Straight Connector 5"/>
          <p:cNvCxnSpPr/>
          <p:nvPr/>
        </p:nvCxnSpPr>
        <p:spPr>
          <a:xfrm>
            <a:off x="0" y="4114800"/>
            <a:ext cx="9122391" cy="0"/>
          </a:xfrm>
          <a:prstGeom prst="line">
            <a:avLst/>
          </a:prstGeom>
        </p:spPr>
        <p:style>
          <a:lnRef idx="2">
            <a:schemeClr val="dk1"/>
          </a:lnRef>
          <a:fillRef idx="0">
            <a:schemeClr val="dk1"/>
          </a:fillRef>
          <a:effectRef idx="1">
            <a:schemeClr val="dk1"/>
          </a:effectRef>
          <a:fontRef idx="minor">
            <a:schemeClr val="tx1"/>
          </a:fontRef>
        </p:style>
      </p:cxnSp>
      <p:sp>
        <p:nvSpPr>
          <p:cNvPr id="7" name="Rectangle 6"/>
          <p:cNvSpPr/>
          <p:nvPr/>
        </p:nvSpPr>
        <p:spPr>
          <a:xfrm>
            <a:off x="7721220" y="4176215"/>
            <a:ext cx="1502391" cy="2646878"/>
          </a:xfrm>
          <a:prstGeom prst="rect">
            <a:avLst/>
          </a:prstGeom>
        </p:spPr>
        <p:txBody>
          <a:bodyPr wrap="square">
            <a:spAutoFit/>
          </a:bodyPr>
          <a:lstStyle/>
          <a:p>
            <a:r>
              <a:rPr lang="en-US" sz="1400" b="1" u="sng" dirty="0"/>
              <a:t>Words</a:t>
            </a:r>
          </a:p>
          <a:p>
            <a:pPr>
              <a:spcBef>
                <a:spcPts val="600"/>
              </a:spcBef>
            </a:pPr>
            <a:r>
              <a:rPr lang="en-US" sz="1400" dirty="0"/>
              <a:t>Serbia</a:t>
            </a:r>
          </a:p>
          <a:p>
            <a:pPr>
              <a:spcBef>
                <a:spcPts val="600"/>
              </a:spcBef>
            </a:pPr>
            <a:r>
              <a:rPr lang="en-US" sz="1400" dirty="0"/>
              <a:t>Russia</a:t>
            </a:r>
          </a:p>
          <a:p>
            <a:pPr>
              <a:spcBef>
                <a:spcPts val="600"/>
              </a:spcBef>
            </a:pPr>
            <a:r>
              <a:rPr lang="en-US" sz="1400" dirty="0"/>
              <a:t>Austro-Hungary</a:t>
            </a:r>
          </a:p>
          <a:p>
            <a:pPr>
              <a:spcBef>
                <a:spcPts val="600"/>
              </a:spcBef>
            </a:pPr>
            <a:r>
              <a:rPr lang="en-US" sz="1400" dirty="0"/>
              <a:t>France</a:t>
            </a:r>
          </a:p>
          <a:p>
            <a:pPr>
              <a:spcBef>
                <a:spcPts val="600"/>
              </a:spcBef>
            </a:pPr>
            <a:r>
              <a:rPr lang="en-US" sz="1400" dirty="0"/>
              <a:t>Italy</a:t>
            </a:r>
          </a:p>
          <a:p>
            <a:pPr>
              <a:spcBef>
                <a:spcPts val="600"/>
              </a:spcBef>
            </a:pPr>
            <a:r>
              <a:rPr lang="en-US" sz="1400" dirty="0"/>
              <a:t>Germany</a:t>
            </a:r>
          </a:p>
          <a:p>
            <a:pPr>
              <a:spcBef>
                <a:spcPts val="600"/>
              </a:spcBef>
            </a:pPr>
            <a:r>
              <a:rPr lang="en-US" sz="1400" dirty="0"/>
              <a:t>Britain</a:t>
            </a:r>
          </a:p>
          <a:p>
            <a:pPr>
              <a:spcBef>
                <a:spcPts val="600"/>
              </a:spcBef>
            </a:pPr>
            <a:r>
              <a:rPr lang="en-US" sz="1400" dirty="0"/>
              <a:t>Ottoman Empire</a:t>
            </a:r>
          </a:p>
        </p:txBody>
      </p:sp>
    </p:spTree>
    <p:extLst>
      <p:ext uri="{BB962C8B-B14F-4D97-AF65-F5344CB8AC3E}">
        <p14:creationId xmlns:p14="http://schemas.microsoft.com/office/powerpoint/2010/main" val="30530701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a:t>Tuesday, October 27, 2015</a:t>
            </a:r>
          </a:p>
        </p:txBody>
      </p:sp>
      <p:sp>
        <p:nvSpPr>
          <p:cNvPr id="3" name="Content Placeholder 2"/>
          <p:cNvSpPr>
            <a:spLocks noGrp="1"/>
          </p:cNvSpPr>
          <p:nvPr>
            <p:ph idx="1"/>
          </p:nvPr>
        </p:nvSpPr>
        <p:spPr/>
        <p:txBody>
          <a:bodyPr/>
          <a:lstStyle/>
          <a:p>
            <a:r>
              <a:rPr lang="en-US" dirty="0"/>
              <a:t>What does a country need to win a war?</a:t>
            </a:r>
          </a:p>
        </p:txBody>
      </p:sp>
    </p:spTree>
    <p:extLst>
      <p:ext uri="{BB962C8B-B14F-4D97-AF65-F5344CB8AC3E}">
        <p14:creationId xmlns:p14="http://schemas.microsoft.com/office/powerpoint/2010/main" val="15701617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73927"/>
            <a:ext cx="9144000" cy="3726873"/>
          </a:xfrm>
        </p:spPr>
        <p:txBody>
          <a:bodyPr>
            <a:normAutofit/>
          </a:bodyPr>
          <a:lstStyle/>
          <a:p>
            <a:r>
              <a:rPr lang="en-US" sz="2400" dirty="0">
                <a:solidFill>
                  <a:schemeClr val="bg1">
                    <a:lumMod val="65000"/>
                  </a:schemeClr>
                </a:solidFill>
              </a:rPr>
              <a:t>After war was declared, one of the first moves by the British was to block all ships going into Germany.</a:t>
            </a:r>
          </a:p>
          <a:p>
            <a:r>
              <a:rPr lang="en-US" sz="2400" dirty="0">
                <a:solidFill>
                  <a:schemeClr val="bg1">
                    <a:lumMod val="65000"/>
                  </a:schemeClr>
                </a:solidFill>
              </a:rPr>
              <a:t>Germany relied upon imports to help feed their citizens</a:t>
            </a:r>
          </a:p>
          <a:p>
            <a:r>
              <a:rPr lang="en-US" sz="2400" dirty="0">
                <a:solidFill>
                  <a:schemeClr val="bg1">
                    <a:lumMod val="65000"/>
                  </a:schemeClr>
                </a:solidFill>
              </a:rPr>
              <a:t>By 1917 famine struck in Germany - over 750,000 died.</a:t>
            </a:r>
          </a:p>
          <a:p>
            <a:r>
              <a:rPr lang="en-US" sz="2800" b="1" dirty="0"/>
              <a:t>The US opposed this blockade before joining the war.</a:t>
            </a:r>
          </a:p>
          <a:p>
            <a:r>
              <a:rPr lang="en-US" sz="2800" b="1" dirty="0"/>
              <a:t>The US was making huge profits from WW1 by supplying both the Allies and Central powers with supplies.</a:t>
            </a:r>
          </a:p>
          <a:p>
            <a:r>
              <a:rPr lang="en-US" sz="1800" dirty="0">
                <a:hlinkClick r:id="rId2"/>
              </a:rPr>
              <a:t>https://www.youtube.com/watch?v=8fg_rRLZGBw</a:t>
            </a:r>
            <a:r>
              <a:rPr lang="en-US" sz="1800" dirty="0"/>
              <a:t>  (</a:t>
            </a:r>
          </a:p>
        </p:txBody>
      </p:sp>
      <p:pic>
        <p:nvPicPr>
          <p:cNvPr id="4" name="Picture 3"/>
          <p:cNvPicPr>
            <a:picLocks noChangeAspect="1"/>
          </p:cNvPicPr>
          <p:nvPr/>
        </p:nvPicPr>
        <p:blipFill>
          <a:blip r:embed="rId3"/>
          <a:stretch>
            <a:fillRect/>
          </a:stretch>
        </p:blipFill>
        <p:spPr>
          <a:xfrm>
            <a:off x="4951431" y="0"/>
            <a:ext cx="4192568" cy="2667000"/>
          </a:xfrm>
          <a:prstGeom prst="rect">
            <a:avLst/>
          </a:prstGeom>
        </p:spPr>
      </p:pic>
      <p:sp>
        <p:nvSpPr>
          <p:cNvPr id="5" name="Rectangle 4"/>
          <p:cNvSpPr/>
          <p:nvPr/>
        </p:nvSpPr>
        <p:spPr>
          <a:xfrm>
            <a:off x="-17319" y="0"/>
            <a:ext cx="4968749" cy="2074414"/>
          </a:xfrm>
          <a:prstGeom prst="rect">
            <a:avLst/>
          </a:prstGeom>
        </p:spPr>
        <p:txBody>
          <a:bodyPr wrap="square">
            <a:spAutoFit/>
          </a:bodyPr>
          <a:lstStyle/>
          <a:p>
            <a:pPr lvl="0">
              <a:spcBef>
                <a:spcPct val="20000"/>
              </a:spcBef>
            </a:pPr>
            <a:r>
              <a:rPr lang="en-US" sz="2800" b="1" u="sng" dirty="0">
                <a:solidFill>
                  <a:prstClr val="black"/>
                </a:solidFill>
              </a:rPr>
              <a:t>British Blockade (1914):</a:t>
            </a:r>
            <a:endParaRPr lang="en-US" sz="2800" b="1" dirty="0">
              <a:solidFill>
                <a:prstClr val="black"/>
              </a:solidFill>
            </a:endParaRPr>
          </a:p>
          <a:p>
            <a:pPr lvl="0">
              <a:spcBef>
                <a:spcPct val="20000"/>
              </a:spcBef>
            </a:pPr>
            <a:r>
              <a:rPr lang="en-US" sz="2800" b="1" dirty="0">
                <a:solidFill>
                  <a:prstClr val="black"/>
                </a:solidFill>
              </a:rPr>
              <a:t>   - British navy blocked all cargo  </a:t>
            </a:r>
          </a:p>
          <a:p>
            <a:pPr lvl="0">
              <a:spcBef>
                <a:spcPct val="20000"/>
              </a:spcBef>
            </a:pPr>
            <a:r>
              <a:rPr lang="en-US" sz="2800" b="1" dirty="0">
                <a:solidFill>
                  <a:prstClr val="black"/>
                </a:solidFill>
              </a:rPr>
              <a:t>     ships going into Germany </a:t>
            </a:r>
          </a:p>
          <a:p>
            <a:pPr lvl="0">
              <a:spcBef>
                <a:spcPct val="20000"/>
              </a:spcBef>
            </a:pPr>
            <a:r>
              <a:rPr lang="en-US" sz="2800" b="1" dirty="0">
                <a:solidFill>
                  <a:prstClr val="black"/>
                </a:solidFill>
              </a:rPr>
              <a:t>   - They wanted to starve them.</a:t>
            </a:r>
          </a:p>
        </p:txBody>
      </p:sp>
    </p:spTree>
    <p:extLst>
      <p:ext uri="{BB962C8B-B14F-4D97-AF65-F5344CB8AC3E}">
        <p14:creationId xmlns:p14="http://schemas.microsoft.com/office/powerpoint/2010/main" val="467228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9800"/>
            <a:ext cx="9144000" cy="2667000"/>
          </a:xfrm>
        </p:spPr>
        <p:txBody>
          <a:bodyPr>
            <a:normAutofit fontScale="90000"/>
          </a:bodyPr>
          <a:lstStyle/>
          <a:p>
            <a:r>
              <a:rPr lang="en-US" sz="3600" b="1" dirty="0">
                <a:latin typeface="+mn-lt"/>
              </a:rPr>
              <a:t/>
            </a:r>
            <a:br>
              <a:rPr lang="en-US" sz="3600" b="1" dirty="0">
                <a:latin typeface="+mn-lt"/>
              </a:rPr>
            </a:br>
            <a:r>
              <a:rPr lang="en-US" sz="3600" b="1" dirty="0">
                <a:latin typeface="+mn-lt"/>
              </a:rPr>
              <a:t>Major Battles of WWI</a:t>
            </a:r>
            <a:br>
              <a:rPr lang="en-US" sz="3600" b="1" dirty="0">
                <a:latin typeface="+mn-lt"/>
              </a:rPr>
            </a:br>
            <a:r>
              <a:rPr lang="en-US" sz="3600" dirty="0">
                <a:solidFill>
                  <a:schemeClr val="bg1">
                    <a:lumMod val="65000"/>
                  </a:schemeClr>
                </a:solidFill>
              </a:rPr>
              <a:t>There were over 140 battles from 1914-1918 in WW1.</a:t>
            </a:r>
            <a:br>
              <a:rPr lang="en-US" sz="3600" dirty="0">
                <a:solidFill>
                  <a:schemeClr val="bg1">
                    <a:lumMod val="65000"/>
                  </a:schemeClr>
                </a:solidFill>
              </a:rPr>
            </a:br>
            <a:r>
              <a:rPr lang="en-US" sz="3600" dirty="0">
                <a:solidFill>
                  <a:schemeClr val="bg1">
                    <a:lumMod val="65000"/>
                  </a:schemeClr>
                </a:solidFill>
              </a:rPr>
              <a:t>We cannot possibly cover all of them</a:t>
            </a:r>
            <a:br>
              <a:rPr lang="en-US" sz="3600" dirty="0">
                <a:solidFill>
                  <a:schemeClr val="bg1">
                    <a:lumMod val="65000"/>
                  </a:schemeClr>
                </a:solidFill>
              </a:rPr>
            </a:br>
            <a:r>
              <a:rPr lang="en-US" sz="3600" dirty="0">
                <a:solidFill>
                  <a:schemeClr val="bg1">
                    <a:lumMod val="65000"/>
                  </a:schemeClr>
                </a:solidFill>
              </a:rPr>
              <a:t>We are only going to cover the major battles</a:t>
            </a:r>
            <a:br>
              <a:rPr lang="en-US" sz="3600" dirty="0">
                <a:solidFill>
                  <a:schemeClr val="bg1">
                    <a:lumMod val="65000"/>
                  </a:schemeClr>
                </a:solidFill>
              </a:rPr>
            </a:br>
            <a:r>
              <a:rPr lang="en-US" b="1" dirty="0">
                <a:latin typeface="+mn-lt"/>
              </a:rPr>
              <a:t/>
            </a:r>
            <a:br>
              <a:rPr lang="en-US" b="1" dirty="0">
                <a:latin typeface="+mn-lt"/>
              </a:rPr>
            </a:br>
            <a:endParaRPr lang="en-US" b="1" dirty="0">
              <a:latin typeface="+mn-lt"/>
            </a:endParaRPr>
          </a:p>
        </p:txBody>
      </p:sp>
    </p:spTree>
    <p:extLst>
      <p:ext uri="{BB962C8B-B14F-4D97-AF65-F5344CB8AC3E}">
        <p14:creationId xmlns:p14="http://schemas.microsoft.com/office/powerpoint/2010/main" val="3791715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11924</TotalTime>
  <Words>9203</Words>
  <Application>Microsoft Office PowerPoint</Application>
  <PresentationFormat>On-screen Show (4:3)</PresentationFormat>
  <Paragraphs>967</Paragraphs>
  <Slides>159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159</vt:i4>
      </vt:variant>
    </vt:vector>
  </HeadingPairs>
  <TitlesOfParts>
    <vt:vector size="165" baseType="lpstr">
      <vt:lpstr>Arial</vt:lpstr>
      <vt:lpstr>Calibri</vt:lpstr>
      <vt:lpstr>Calibri Light</vt:lpstr>
      <vt:lpstr>EucrosiaUPC</vt:lpstr>
      <vt:lpstr>Georgia</vt:lpstr>
      <vt:lpstr>Office Theme</vt:lpstr>
      <vt:lpstr>Friday, October 9, 2015</vt:lpstr>
      <vt:lpstr>Objectives</vt:lpstr>
      <vt:lpstr>PowerPoint Presentation</vt:lpstr>
      <vt:lpstr>PowerPoint Presentation</vt:lpstr>
      <vt:lpstr>What is “The Great War”?</vt:lpstr>
      <vt:lpstr>Understanding the Tensions in Europe</vt:lpstr>
      <vt:lpstr>- WWI – Who was at war with each other? - All the countries in green were on one side - All the countries in yellow were on the other side - The nations in Africa are highlighted because they were European      colonies which were taken over. They were not independent       nations assisting the other nations Most of the battles in WWI took place in Europe</vt:lpstr>
      <vt:lpstr>The Rise of Germany (1862 to1871) </vt:lpstr>
      <vt:lpstr>What is national pride?</vt:lpstr>
      <vt:lpstr>PowerPoint Presentation</vt:lpstr>
      <vt:lpstr>Review</vt:lpstr>
      <vt:lpstr>Europe before WWI</vt:lpstr>
      <vt:lpstr>Modern-Day Europe</vt:lpstr>
      <vt:lpstr>What is different about the two maps?</vt:lpstr>
      <vt:lpstr>Before and After Unification of German States</vt:lpstr>
      <vt:lpstr>Tuesday, October 13,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Tension in Europe Pre-WWI</vt:lpstr>
      <vt:lpstr>Checkpoint (Pg. 618-627)</vt:lpstr>
      <vt:lpstr>PowerPoint Presentation</vt:lpstr>
      <vt:lpstr>PowerPoint Presentation</vt:lpstr>
      <vt:lpstr>Thursday, October 15, 2015</vt:lpstr>
      <vt:lpstr>Causes of WWI</vt:lpstr>
      <vt:lpstr>PowerPoint Presentation</vt:lpstr>
      <vt:lpstr>PowerPoint Presentation</vt:lpstr>
      <vt:lpstr>PowerPoint Presentation</vt:lpstr>
      <vt:lpstr>PowerPoint Presentation</vt:lpstr>
      <vt:lpstr>What is an alliance? Examples?</vt:lpstr>
      <vt:lpstr>PowerPoint Presentation</vt:lpstr>
      <vt:lpstr>4. Alliance system</vt:lpstr>
      <vt:lpstr>Monday, October 19, 2015</vt:lpstr>
      <vt:lpstr>PowerPoint Presentation</vt:lpstr>
      <vt:lpstr>PowerPoint Presentation</vt:lpstr>
      <vt:lpstr>PowerPoint Presentation</vt:lpstr>
      <vt:lpstr>WWI 1914-18  Opposing Sides</vt:lpstr>
      <vt:lpstr>Why do you think the U.S. waited until 1917 to join the war?</vt:lpstr>
      <vt:lpstr>PowerPoint Presentation</vt:lpstr>
      <vt:lpstr>All this tension mounted to the point that every was ready to go to war with each other.</vt:lpstr>
      <vt:lpstr>PowerPoint Presentation</vt:lpstr>
      <vt:lpstr>The assassination of Archduke Ferdinand was the spark that started WWI in 1914 but not the real cause of it.</vt:lpstr>
      <vt:lpstr>Tuesday, October 20, 2015</vt:lpstr>
      <vt:lpstr>Why did Serbians kill the Archduke?</vt:lpstr>
      <vt:lpstr>The Assassination of Franz Ferdinand</vt:lpstr>
      <vt:lpstr>PowerPoint Presentation</vt:lpstr>
      <vt:lpstr>What Happens From There?</vt:lpstr>
      <vt:lpstr>PowerPoint Presentation</vt:lpstr>
      <vt:lpstr>Wednesday, October 21, 2015</vt:lpstr>
      <vt:lpstr>Quiz Friday: Terms</vt:lpstr>
      <vt:lpstr>Kaiser Wilhelm II: German Monarch Reign: 1888-1918</vt:lpstr>
      <vt:lpstr>PowerPoint Presentation</vt:lpstr>
      <vt:lpstr>PowerPoint Presentation</vt:lpstr>
      <vt:lpstr>PowerPoint Presentation</vt:lpstr>
      <vt:lpstr>PowerPoint Presentation</vt:lpstr>
      <vt:lpstr>Schlieffen Plan (1905)</vt:lpstr>
      <vt:lpstr>PowerPoint Presentation</vt:lpstr>
      <vt:lpstr>Friday, October 23, 2015</vt:lpstr>
      <vt:lpstr>Quiz Monday: Terms</vt:lpstr>
      <vt:lpstr>PowerPoint Presentation</vt:lpstr>
      <vt:lpstr>PowerPoint Presentation</vt:lpstr>
      <vt:lpstr>PowerPoint Presentation</vt:lpstr>
      <vt:lpstr>PowerPoint Presentation</vt:lpstr>
      <vt:lpstr>Hazards of WWI Trenches</vt:lpstr>
      <vt:lpstr>PowerPoint Presentation</vt:lpstr>
      <vt:lpstr>WW1 Trenches are still there today</vt:lpstr>
      <vt:lpstr>Friday, October 23, 2015</vt:lpstr>
      <vt:lpstr>PowerPoint Presentation</vt:lpstr>
      <vt:lpstr>PowerPoint Presentation</vt:lpstr>
      <vt:lpstr>PowerPoint Presentation</vt:lpstr>
      <vt:lpstr>PowerPoint Presentation</vt:lpstr>
      <vt:lpstr>4. Communications ***</vt:lpstr>
      <vt:lpstr>PowerPoint Presentation</vt:lpstr>
      <vt:lpstr>6. Chemical Weapons ***</vt:lpstr>
      <vt:lpstr>PowerPoint Presentation</vt:lpstr>
      <vt:lpstr>PowerPoint Presentation</vt:lpstr>
      <vt:lpstr> United States History II Quiz  Name: _________________________________________________________ Date: _______________________ Period: _____  Word Bank:  Alliance  Militarism Black Hand  Mobilization Domino Effect  Nationalism Franco-Prussian War Otto von Bismarck Gavrillo Princip 1892 Franco-Russian Alliance   </vt:lpstr>
      <vt:lpstr> United States History II Quiz  Name: _________________________________________________________ Date: _______________________ Period: _____  Word Bank:  Alliance  Militarism Black Hand  Mobilization Domino Effect  Nationalism Franco-Prussian War Otto von Bismarck Gavrillo Princip 1892 Franco-Russian Alliance  #1-5: Alliance, Franco-Prussia War 1870, Militarism, Gavrillo Princip, Nationalism #6-10: Black Hand, Domino Effect, Otto von Bismarck, Mobilization, 1892 Franco-Russian Alliance </vt:lpstr>
      <vt:lpstr> United States History II Quiz  Name: _________________________________________________________ Date: _______________________ Period: _____    </vt:lpstr>
      <vt:lpstr> United States History II Quiz – Answer Key  Name: _________________________________________________________ Date: _______________________ Period: _____  Word Bank:  Alliance  Militarism Black Hand  Mobilization Domino Effect  Nationalism Franco-Prussian War Otto von Bismarck Gavrillo Princip 1892 Franco-Russian Alliance  #1-5: Alliance, Franco-Prussia War 1870, Militarism, Gavrillo Princip, Nationalism #6-10: Black Hand, Domino Effect, Otto von Bismarck, Mobilization, 1892 Franco-Russian Alliance </vt:lpstr>
      <vt:lpstr>Monday, October 26, 2015</vt:lpstr>
      <vt:lpstr>Tuesday, October 27, 2015</vt:lpstr>
      <vt:lpstr>New and Improved Weapons of WW1</vt:lpstr>
      <vt:lpstr>PowerPoint Presentation</vt:lpstr>
      <vt:lpstr>PowerPoint Presentation</vt:lpstr>
      <vt:lpstr>5 Deadliest Weapons of WW1</vt:lpstr>
      <vt:lpstr>PowerPoint Presentation</vt:lpstr>
      <vt:lpstr>PowerPoint Presentation</vt:lpstr>
      <vt:lpstr>PowerPoint Presentation</vt:lpstr>
      <vt:lpstr>PowerPoint Presentation</vt:lpstr>
      <vt:lpstr>PowerPoint Presentation</vt:lpstr>
      <vt:lpstr>Causes of WWI</vt:lpstr>
      <vt:lpstr>Tuesday, October 27, 2015</vt:lpstr>
      <vt:lpstr>PowerPoint Presentation</vt:lpstr>
      <vt:lpstr> Major Battles of WWI There were over 140 battles from 1914-1918 in WW1. We cannot possibly cover all of them We are only going to cover the major battles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Poppy Fields in Flanders</vt:lpstr>
      <vt:lpstr>PowerPoint Presentation</vt:lpstr>
      <vt:lpstr>PowerPoint Presentation</vt:lpstr>
      <vt:lpstr>PowerPoint Presentation</vt:lpstr>
      <vt:lpstr>Wednesday, October 28,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Horrors of War</vt:lpstr>
      <vt:lpstr>PowerPoint Presentation</vt:lpstr>
      <vt:lpstr>Prosthetic Mask Glasses were used to hold the facial pieces on</vt:lpstr>
      <vt:lpstr>Thursday, October 29, 2015</vt:lpstr>
      <vt:lpstr>End of WW1</vt:lpstr>
      <vt:lpstr>PowerPoint Presentation</vt:lpstr>
      <vt:lpstr>PowerPoint Presentation</vt:lpstr>
      <vt:lpstr>The Doughboy - U.S. Army soldier</vt:lpstr>
      <vt:lpstr>PowerPoint Presentation</vt:lpstr>
      <vt:lpstr>The Red Baron</vt:lpstr>
      <vt:lpstr>Famous Americans who served in WW1</vt:lpstr>
      <vt:lpstr>Famous people who played a role in BOTH WW1 and WW2</vt:lpstr>
      <vt:lpstr>Adolph Hitler</vt:lpstr>
      <vt:lpstr>Hitler’s Mustache</vt:lpstr>
      <vt:lpstr>Friday, October 30, 2015</vt:lpstr>
      <vt:lpstr>The end of the war</vt:lpstr>
      <vt:lpstr>Armistice of Compiègne</vt:lpstr>
      <vt:lpstr>PowerPoint Presentation</vt:lpstr>
      <vt:lpstr>PowerPoint Presentation</vt:lpstr>
      <vt:lpstr>Debate over the League of Nations</vt:lpstr>
      <vt:lpstr>PowerPoint Presentation</vt:lpstr>
      <vt:lpstr>PowerPoint Presentation</vt:lpstr>
      <vt:lpstr>PowerPoint Presentation</vt:lpstr>
      <vt:lpstr>Treaty of Versailles  (Palace of Versailles Hall of Mirrors)</vt:lpstr>
      <vt:lpstr>Map of Europe before and after WWI</vt:lpstr>
      <vt:lpstr>Monday, November 2, 2015</vt:lpstr>
      <vt:lpstr>Chapter 11 Test Review      Name: _______________________________ Date: ___/___/___    Period_____</vt:lpstr>
      <vt:lpstr>PowerPoint Presentation</vt:lpstr>
      <vt:lpstr>Chapter 11 Test       Name: _______________________________ Date: ___/___/___    Period_____</vt:lpstr>
      <vt:lpstr>PowerPoint Presentation</vt:lpstr>
      <vt:lpstr>PowerPoint Presentation</vt:lpstr>
      <vt:lpstr>Chapter 11 Test       Name: _______________________________ Date: ___/___/___    Period_____</vt:lpstr>
      <vt:lpstr>PowerPoint Presentation</vt:lpstr>
      <vt:lpstr>PowerPoint Presentation</vt:lpstr>
      <vt:lpstr>PowerPoint Presentation</vt:lpstr>
      <vt:lpstr>U.S. II – World War I Test Review Name: __________________________________________________________ Date: ______________________ Period: _______</vt:lpstr>
      <vt:lpstr>PowerPoint Presentation</vt:lpstr>
      <vt:lpstr>USII 1st Quarter Exam Review  Name: ______________________________________     Date: ___/___/___</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dc:title>
  <dc:creator>Owner</dc:creator>
  <cp:lastModifiedBy>User</cp:lastModifiedBy>
  <cp:revision>326</cp:revision>
  <cp:lastPrinted>2015-10-30T18:27:02Z</cp:lastPrinted>
  <dcterms:created xsi:type="dcterms:W3CDTF">2014-08-17T17:30:45Z</dcterms:created>
  <dcterms:modified xsi:type="dcterms:W3CDTF">2018-12-20T19:23:54Z</dcterms:modified>
</cp:coreProperties>
</file>